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32.png" ContentType="image/png"/>
  <Override PartName="/ppt/media/image133.png" ContentType="image/png"/>
  <Override PartName="/ppt/media/image134.png" ContentType="image/png"/>
  <Override PartName="/ppt/media/image49.png" ContentType="image/png"/>
  <Override PartName="/ppt/media/image100.png" ContentType="image/png"/>
  <Override PartName="/ppt/media/image135.png" ContentType="image/png"/>
  <Override PartName="/ppt/media/image160.png" ContentType="image/png"/>
  <Override PartName="/ppt/media/image161.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42.png" ContentType="image/png"/>
  <Override PartName="/ppt/media/image139.png" ContentType="image/png"/>
  <Override PartName="/ppt/media/image165.png" ContentType="image/png"/>
  <Override PartName="/ppt/media/image43.png" ContentType="image/png"/>
  <Override PartName="/ppt/media/image166.png" ContentType="image/png"/>
  <Override PartName="/ppt/media/image45.png" ContentType="image/png"/>
  <Override PartName="/ppt/media/image131.png" ContentType="image/png"/>
  <Override PartName="/ppt/media/image168.png" ContentType="image/png"/>
  <Override PartName="/ppt/media/image178.jpeg" ContentType="image/jpeg"/>
  <Override PartName="/ppt/media/image46.png" ContentType="image/png"/>
  <Override PartName="/ppt/media/image132.png" ContentType="image/png"/>
  <Override PartName="/ppt/media/image169.png" ContentType="image/png"/>
  <Override PartName="/ppt/media/image44.png" ContentType="image/png"/>
  <Override PartName="/ppt/media/image130.png" ContentType="image/png"/>
  <Override PartName="/ppt/media/image167.png" ContentType="image/png"/>
  <Override PartName="/ppt/media/image144.png" ContentType="image/png"/>
  <Override PartName="/ppt/media/image151.png" ContentType="image/png"/>
  <Override PartName="/ppt/media/image150.png" ContentType="image/png"/>
  <Override PartName="/ppt/media/image146.png" ContentType="image/png"/>
  <Override PartName="/ppt/media/image145.png" ContentType="image/png"/>
  <Override PartName="/ppt/media/image143.png" ContentType="image/png"/>
  <Override PartName="/ppt/media/image56.png" ContentType="image/png"/>
  <Override PartName="/ppt/media/image179.png" ContentType="image/png"/>
  <Override PartName="/ppt/media/image85.png" ContentType="image/png"/>
  <Override PartName="/ppt/media/image17.png" ContentType="image/png"/>
  <Override PartName="/ppt/media/image142.png" ContentType="image/png"/>
  <Override PartName="/ppt/media/image55.png" ContentType="image/png"/>
  <Override PartName="/ppt/media/image141.png" ContentType="image/png"/>
  <Override PartName="/ppt/media/image54.png" ContentType="image/png"/>
  <Override PartName="/ppt/media/image140.png" ContentType="image/png"/>
  <Override PartName="/ppt/media/image136.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37.png" ContentType="image/png"/>
  <Override PartName="/ppt/media/image62.png" ContentType="image/png"/>
  <Override PartName="/ppt/media/image159.png" ContentType="image/png"/>
  <Override PartName="/ppt/media/image7.png" ContentType="image/png"/>
  <Override PartName="/ppt/media/image48.png" ContentType="image/png"/>
  <Override PartName="/ppt/media/image11.png" ContentType="image/png"/>
  <Override PartName="/ppt/media/image108.png" ContentType="image/png"/>
  <Override PartName="/ppt/media/image176.png" ContentType="image/png"/>
  <Override PartName="/ppt/media/image82.png" ContentType="image/png"/>
  <Override PartName="/ppt/media/image14.png" ContentType="image/png"/>
  <Override PartName="/ppt/media/image36.png" ContentType="image/png"/>
  <Override PartName="/ppt/media/image61.png" ContentType="image/png"/>
  <Override PartName="/ppt/media/image158.png" ContentType="image/png"/>
  <Override PartName="/ppt/media/image6.png" ContentType="image/png"/>
  <Override PartName="/ppt/media/image15.png" ContentType="image/png"/>
  <Override PartName="/ppt/media/image83.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75.png" ContentType="image/png"/>
  <Override PartName="/ppt/media/image107.png" ContentType="image/png"/>
  <Override PartName="/ppt/media/image35.png" ContentType="image/png"/>
  <Override PartName="/ppt/media/image5.png" ContentType="image/png"/>
  <Override PartName="/ppt/media/image157.png" ContentType="image/png"/>
  <Override PartName="/ppt/media/image60.png" ContentType="image/png"/>
  <Override PartName="/ppt/media/image90.jpeg" ContentType="image/jpeg"/>
  <Override PartName="/ppt/media/image34.png" ContentType="image/png"/>
  <Override PartName="/ppt/media/image156.png" ContentType="image/png"/>
  <Override PartName="/ppt/media/image4.png" ContentType="image/png"/>
  <Override PartName="/ppt/media/image84.png" ContentType="image/png"/>
  <Override PartName="/ppt/media/image16.png" ContentType="image/png"/>
  <Override PartName="/ppt/media/image13.png" ContentType="image/png"/>
  <Override PartName="/ppt/media/image81.png" ContentType="image/png"/>
  <Override PartName="/ppt/media/image33.png" ContentType="image/png"/>
  <Override PartName="/ppt/media/image3.png" ContentType="image/png"/>
  <Override PartName="/ppt/media/image155.png" ContentType="image/png"/>
  <Override PartName="/ppt/media/image94.png" ContentType="image/png"/>
  <Override PartName="/ppt/media/image26.png" ContentType="image/png"/>
  <Override PartName="/ppt/media/image2.png" ContentType="image/png"/>
  <Override PartName="/ppt/media/image15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6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F212399B-9764-470C-9B44-C93CC65FFC4E}"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685800" y="1143000"/>
            <a:ext cx="5486040" cy="3085920"/>
          </a:xfrm>
          <a:prstGeom prst="rect">
            <a:avLst/>
          </a:prstGeom>
          <a:ln w="0">
            <a:noFill/>
          </a:ln>
        </p:spPr>
      </p:sp>
      <p:sp>
        <p:nvSpPr>
          <p:cNvPr id="64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D'altro canto l'apprendimento non supervisionato ha visto l'impiego delle self-organizing map, una particolare forma di rete neurale artificiale. Le peculiarità di questa implementazione sono state che il codice è stato sviluppato senza l'ausilio di particolari librerie. Il dataset preso in considerazione è quello proveniente dall'unione dei due cataloghi denominato come TESS/Kepler. In genere i pesi della SOM vengono inizializzati con valori pseudo-casuali, per evidenziare la sua efficacia nell'auto-organizzazione, d'altronde nel mondo reale si vuole ottenere una convergenza del modello in tempi sempre più brevi, a tale scopo è possibile inizializzare i pesi dei neuroni in base al caso d'uso. Nel nostro sono stati presi campioni dal dataset in maniera pesudo-casuale, includendo il 50% della classe Vero Pianeta e il 50% della classe Falso Pianeta. Gli usi comuni della SOM sono nella visualizzazione dei dati e nella riduzione dlla dimensionalità, sfruttando appieno queste potenzialità sono stati condotti 4 test diversi. Olre però agli usi comuni, Kohonen, padre fondatore delle SOM, ci suggerisce una procedura per passare dalla mappa alla classificazione, con un prerequisito cioè di avere il dataset etichettato, dopodiché ci definisce due step importanti, che sono la calibrazione dei neuroni, ovvero l'etichettatura, e la classificazione con l'ausilio del K-NN.</a:t>
            </a:r>
            <a:endParaRPr b="0" lang="en-GB" sz="2000" spc="-1" strike="noStrike">
              <a:latin typeface="Arial"/>
            </a:endParaRPr>
          </a:p>
        </p:txBody>
      </p:sp>
      <p:sp>
        <p:nvSpPr>
          <p:cNvPr id="644"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7A7B5EE9-19AC-4CC8-993D-1DE3C24A17C5}"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685800" y="1143000"/>
            <a:ext cx="5486040" cy="3085920"/>
          </a:xfrm>
          <a:prstGeom prst="rect">
            <a:avLst/>
          </a:prstGeom>
          <a:ln w="0">
            <a:noFill/>
          </a:ln>
        </p:spPr>
      </p:sp>
      <p:sp>
        <p:nvSpPr>
          <p:cNvPr id="64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La rappresentazione classica della SOM è bidimensionale, anche se può avere più dimensioni, anche 3 ad esempio, e questa rappresentazione avviene attravero la U-Matrix ovvero la matrice delle distanze, la quale può avere due tolopogie quella rettangolare sulla sinistra o esagononale sulla destra.</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In questo caso in entrambe le U-Matrix si evidenzia la formazione di due cluster principali, ossia quello centrale e quello laterale.</a:t>
            </a:r>
            <a:endParaRPr b="0" lang="en-GB" sz="2000" spc="-1" strike="noStrike">
              <a:latin typeface="Arial"/>
            </a:endParaRPr>
          </a:p>
        </p:txBody>
      </p:sp>
      <p:sp>
        <p:nvSpPr>
          <p:cNvPr id="64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D6A936B4-7079-4AEB-81C9-B3774221F79E}"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685800" y="1143000"/>
            <a:ext cx="5486040" cy="3085920"/>
          </a:xfrm>
          <a:prstGeom prst="rect">
            <a:avLst/>
          </a:prstGeom>
          <a:ln w="0">
            <a:noFill/>
          </a:ln>
        </p:spPr>
      </p:sp>
      <p:sp>
        <p:nvSpPr>
          <p:cNvPr id="64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D'altronde la SOM è tridimensionale, questo perchè ogni neurone è n-dimensionale e la n-dimensionalità è data dal numero di features che vengono date in input al modello.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detto ciò è possibile visualizzare la formazione dei cluster features per features, come mostrato nel grafico sulla destra, e questa visulizzazione può aiutarci a trovare eventuali anomalie nei dati e quindi nella riduzione della dimensionalità.</a:t>
            </a:r>
            <a:endParaRPr b="0" lang="en-GB" sz="2000" spc="-1" strike="noStrike">
              <a:latin typeface="Arial"/>
            </a:endParaRPr>
          </a:p>
        </p:txBody>
      </p:sp>
      <p:sp>
        <p:nvSpPr>
          <p:cNvPr id="650"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4E0256FC-B3C0-4FD1-9EF2-23AD11A0D32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685800" y="1143000"/>
            <a:ext cx="5486040" cy="3085920"/>
          </a:xfrm>
          <a:prstGeom prst="rect">
            <a:avLst/>
          </a:prstGeom>
          <a:ln w="0">
            <a:noFill/>
          </a:ln>
        </p:spPr>
      </p:sp>
      <p:sp>
        <p:nvSpPr>
          <p:cNvPr id="65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Sfruttando il vantaggio di avere un dataset etichettato si è osservata la distribuzione delle osservazioni sulla mappa posizionandole alle coordinate del proprio Best Matching Unit (BMU): ovvero l'unità che meglio rappresenta l'i-esima osservazione sulla base di un euristica. Si evidenzia il cluster centrale riferito alla classe vero pianeta in verde e il cluster in blu che fa riferimento alla classe falso pianeta.</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Nel secondo grafico sulla destra oltre alla dispersione vengono considerate anche le occorrenze dei BMU, la quale è misurata dalla grandezza del pallino, o meglio la grandezza del pallino definisce il numero di occorrenza BMU del neurone in questione, Questo perchè nell'apprendimento competitivo I neuroni competono tra di lori per vincere quindi per essere attivati.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A questo punto bisogna fare due osservazioni, la prima i vuoti che si presentano sono dati dal fatto che non tutti i neuroni vengono attivati, e il secondo che se un neurone è il BMU di x osservazioni allora le x osservazioni faranno riferimento o alla classe vero pianeta o allo classe falso pianeta, quindi un neurone riesce a fare un taglio netto tra le due classi senza confusione.</a:t>
            </a:r>
            <a:endParaRPr b="0" lang="en-GB" sz="2000" spc="-1" strike="noStrike">
              <a:latin typeface="Arial"/>
            </a:endParaRPr>
          </a:p>
        </p:txBody>
      </p:sp>
      <p:sp>
        <p:nvSpPr>
          <p:cNvPr id="653"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480FEC4-75C9-4415-BDE8-F57270C87D0E}"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685800" y="1143000"/>
            <a:ext cx="5486040" cy="3085920"/>
          </a:xfrm>
          <a:prstGeom prst="rect">
            <a:avLst/>
          </a:prstGeom>
          <a:ln w="0">
            <a:noFill/>
          </a:ln>
        </p:spPr>
      </p:sp>
      <p:sp>
        <p:nvSpPr>
          <p:cNvPr id="65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e questa caratteristica ha giocato a nostro vantaggio nella fase della calibrazione dei neuroni, quindi nella costruzione della label map,</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tuttavia ci sono alcuni neuroni che risultano essere isolati,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per tale motivo la label map è stata ricostuita sulla base di un kernel 3x3 ottenendo un risultato più omogeneo, come si evince nella figura sulla destra.</a:t>
            </a:r>
            <a:endParaRPr b="0" lang="en-GB" sz="2000" spc="-1" strike="noStrike">
              <a:latin typeface="Arial"/>
            </a:endParaRPr>
          </a:p>
        </p:txBody>
      </p:sp>
      <p:sp>
        <p:nvSpPr>
          <p:cNvPr id="656"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9475941F-63A1-4BB2-8895-94992A445A5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685800" y="1143000"/>
            <a:ext cx="5486040" cy="3085920"/>
          </a:xfrm>
          <a:prstGeom prst="rect">
            <a:avLst/>
          </a:prstGeom>
          <a:ln w="0">
            <a:noFill/>
          </a:ln>
        </p:spPr>
      </p:sp>
      <p:sp>
        <p:nvSpPr>
          <p:cNvPr id="65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 4 test della som sono stati ottimizzati utilizzando una griglia di ricerca e in particolare:</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 </a:t>
            </a:r>
            <a:r>
              <a:rPr b="0" lang="en-US" sz="2000" spc="-1" strike="noStrike">
                <a:latin typeface="Arial"/>
              </a:rPr>
              <a:t>il primo test ha visto l'impiego del dataset al completo quindi sbilanciato e con 17 features, raggiungendo un accuracy del 77,57%.</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Al secondo test, invece, è stata applicata la tecnica del sotto-campionamento per il bilanciamento del dataset ottenendo un accuracy del 77%.</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Al terzo sono state eliminate 4 features che sono risultate essere anomale, ottenendo un accuracy del 76%</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e infine il quarto test risulta essere una combinazione del secondo e del terzo e ha raggiunto un accuracy del 75,47%.</a:t>
            </a:r>
            <a:endParaRPr b="0" lang="en-GB" sz="2000" spc="-1" strike="noStrike">
              <a:latin typeface="Arial"/>
            </a:endParaRPr>
          </a:p>
        </p:txBody>
      </p:sp>
      <p:sp>
        <p:nvSpPr>
          <p:cNvPr id="65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271C18DD-231E-4E79-9361-75F4EA3555C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685800" y="1143000"/>
            <a:ext cx="5486040" cy="3085920"/>
          </a:xfrm>
          <a:prstGeom prst="rect">
            <a:avLst/>
          </a:prstGeom>
          <a:ln w="0">
            <a:noFill/>
          </a:ln>
        </p:spPr>
      </p:sp>
      <p:sp>
        <p:nvSpPr>
          <p:cNvPr id="66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il codice è stato sviluppato in python e tutto quello che ci serve è contenuto nei moduli di scikit-learn e altre librerie d'ausilio standard come panad matplotlib, numpy e imbalanced-learn. È stata sfruttata appieno la potenza del Purplejeans, il super-calcolatore messo a disposizione dall'università degli studi di Napoli Parthenope, in particolare è stato utilizzato un wnode, un nodo composto da 32 CPU e buona parte del codice è stata eseguita in parallelo per diminuire i tempi di esecuzione. Il codice sorgente è disponibile al seguente link con il nome di ExoNet.</a:t>
            </a:r>
            <a:endParaRPr b="0" lang="en-GB" sz="2000" spc="-1" strike="noStrike">
              <a:latin typeface="Arial"/>
            </a:endParaRPr>
          </a:p>
        </p:txBody>
      </p:sp>
      <p:sp>
        <p:nvSpPr>
          <p:cNvPr id="66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940D343D-67A7-4A1E-949F-4011F52805FE}"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685800" y="1143000"/>
            <a:ext cx="5486040" cy="3085920"/>
          </a:xfrm>
          <a:prstGeom prst="rect">
            <a:avLst/>
          </a:prstGeom>
          <a:ln w="0">
            <a:noFill/>
          </a:ln>
        </p:spPr>
      </p:sp>
      <p:sp>
        <p:nvSpPr>
          <p:cNvPr id="66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In conclusione il random forest ha dimostrato di essere il modello più robusto con un accuracy dell'84% sul dataset TESS/Kepler, inoltre seppur le metriche della SOM risultano essere inferiore, essa ha dimostrato ottime capacita sia nella classifizazione, che nella generalizzazione del problema, ma soprattutto nella compresione della natura dei dati, dalla loro distribuzione fino alla topologia, dando luogo a spunti per sviluppi futuri </a:t>
            </a:r>
            <a:endParaRPr b="0" lang="en-GB" sz="2000" spc="-1" strike="noStrike">
              <a:latin typeface="Arial"/>
            </a:endParaRPr>
          </a:p>
        </p:txBody>
      </p:sp>
      <p:sp>
        <p:nvSpPr>
          <p:cNvPr id="66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694CDA2-0318-492B-859E-4D9A470027F9}"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685800" y="1143000"/>
            <a:ext cx="5486040" cy="3085920"/>
          </a:xfrm>
          <a:prstGeom prst="rect">
            <a:avLst/>
          </a:prstGeom>
          <a:ln w="0">
            <a:noFill/>
          </a:ln>
        </p:spPr>
      </p:sp>
      <p:sp>
        <p:nvSpPr>
          <p:cNvPr id="66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Numerose sono le possibilità di sviluppo futuri, ma Alcune direzioni promettenti potrebbero includere:</a:t>
            </a:r>
            <a:endParaRPr b="0" lang="en-GB" sz="2000" spc="-1" strike="noStrike">
              <a:latin typeface="Arial"/>
            </a:endParaRPr>
          </a:p>
          <a:p>
            <a:pPr marL="216000" indent="-216000">
              <a:lnSpc>
                <a:spcPct val="100000"/>
              </a:lnSpc>
              <a:buNone/>
            </a:pPr>
            <a:r>
              <a:rPr b="0" lang="en-US" sz="2000" spc="-1" strike="noStrike">
                <a:latin typeface="Arial"/>
              </a:rPr>
              <a:t> </a:t>
            </a:r>
            <a:endParaRPr b="0" lang="en-GB" sz="2000" spc="-1" strike="noStrike">
              <a:latin typeface="Arial"/>
            </a:endParaRPr>
          </a:p>
          <a:p>
            <a:pPr marL="216000" indent="-216000">
              <a:lnSpc>
                <a:spcPct val="100000"/>
              </a:lnSpc>
              <a:buNone/>
            </a:pPr>
            <a:r>
              <a:rPr b="0" lang="en-US" sz="2000" spc="-1" strike="noStrike">
                <a:latin typeface="Arial"/>
              </a:rPr>
              <a:t>utilizzo di Mappe Non Lineari che potrebbero migliorare ulteriormente le capacità del modello.</a:t>
            </a:r>
            <a:endParaRPr b="0" lang="en-GB" sz="2000" spc="-1" strike="noStrike">
              <a:latin typeface="Arial"/>
            </a:endParaRPr>
          </a:p>
          <a:p>
            <a:pPr marL="216000" indent="-216000">
              <a:lnSpc>
                <a:spcPct val="100000"/>
              </a:lnSpc>
              <a:buNone/>
            </a:pPr>
            <a:r>
              <a:rPr b="0" lang="en-US" sz="2000" spc="-1" strike="noStrike">
                <a:latin typeface="Arial"/>
              </a:rPr>
              <a:t> </a:t>
            </a:r>
            <a:endParaRPr b="0" lang="en-GB" sz="2000" spc="-1" strike="noStrike">
              <a:latin typeface="Arial"/>
            </a:endParaRPr>
          </a:p>
          <a:p>
            <a:pPr marL="216000" indent="-216000">
              <a:lnSpc>
                <a:spcPct val="100000"/>
              </a:lnSpc>
              <a:buNone/>
            </a:pPr>
            <a:r>
              <a:rPr b="0" lang="en-US" sz="2000" spc="-1" strike="noStrike">
                <a:latin typeface="Arial"/>
              </a:rPr>
              <a:t>Tecniche di Data </a:t>
            </a:r>
            <a:r>
              <a:rPr b="0" lang="en-US" sz="2000" spc="-1" strike="noStrike" u="sng">
                <a:uFillTx/>
                <a:latin typeface="Arial"/>
              </a:rPr>
              <a:t>Augmentation</a:t>
            </a:r>
            <a:r>
              <a:rPr b="0" lang="en-US" sz="2000" spc="-1" strike="noStrike">
                <a:latin typeface="Arial"/>
              </a:rPr>
              <a:t> per il bilanciamento del dataset.</a:t>
            </a:r>
            <a:endParaRPr b="0" lang="en-GB" sz="2000" spc="-1" strike="noStrike">
              <a:latin typeface="Arial"/>
            </a:endParaRPr>
          </a:p>
          <a:p>
            <a:pPr marL="216000" indent="-216000">
              <a:lnSpc>
                <a:spcPct val="100000"/>
              </a:lnSpc>
              <a:buNone/>
            </a:pPr>
            <a:r>
              <a:rPr b="0" lang="en-US" sz="2000" spc="-1" strike="noStrike">
                <a:latin typeface="Arial"/>
              </a:rPr>
              <a:t> </a:t>
            </a:r>
            <a:endParaRPr b="0" lang="en-GB" sz="2000" spc="-1" strike="noStrike">
              <a:latin typeface="Arial"/>
            </a:endParaRPr>
          </a:p>
          <a:p>
            <a:pPr marL="216000" indent="-216000">
              <a:lnSpc>
                <a:spcPct val="100000"/>
              </a:lnSpc>
              <a:buNone/>
            </a:pPr>
            <a:r>
              <a:rPr b="0" lang="en-US" sz="2000" spc="-1" strike="noStrike">
                <a:latin typeface="Arial"/>
              </a:rPr>
              <a:t>Approfondimento delle Caratteristiche, ovvero I valori nulli che si sono presentati, potrebbero essere sostituiti con dati reali, prelevandoli da altri cataloghi, come quello del telescopio Gaia.</a:t>
            </a:r>
            <a:endParaRPr b="0" lang="en-GB" sz="2000" spc="-1" strike="noStrike">
              <a:latin typeface="Arial"/>
            </a:endParaRPr>
          </a:p>
        </p:txBody>
      </p:sp>
      <p:sp>
        <p:nvSpPr>
          <p:cNvPr id="66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61840FEF-BB68-4784-B252-74C15AB92250}"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6040" cy="3085920"/>
          </a:xfrm>
          <a:prstGeom prst="rect">
            <a:avLst/>
          </a:prstGeom>
          <a:ln w="0">
            <a:noFill/>
          </a:ln>
        </p:spPr>
      </p:sp>
      <p:sp>
        <p:nvSpPr>
          <p:cNvPr id="6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Durante questa presentazione faremo un'introduzione al problema astrofisico, agli obiettivi della ricerca e soprattutto alla proposta di soluzione.</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Successivamente analizzeremo il complesso processo di elaborazione dei dati e varie tecniche di machine learning utilizzate, spaziando da approci sia supervisionati e non supervisionati, con annessi risultati.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Concluderemo con alcune osservazioni sullo stato attuale della ricerca e alcuni sviluppi futuri.</a:t>
            </a:r>
            <a:endParaRPr b="0" lang="en-GB" sz="2000" spc="-1" strike="noStrike">
              <a:latin typeface="Arial"/>
            </a:endParaRPr>
          </a:p>
        </p:txBody>
      </p:sp>
      <p:sp>
        <p:nvSpPr>
          <p:cNvPr id="620"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C79674D8-79B3-4936-912B-D014DF63F37C}"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6040" cy="308592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Un esopianeta, oggetto chiave della ricerca, è un pianeta che orbita attorno a una stella, che sia essa diversa dalla nostra, la quale ricordo essere il Sole. Ad oggi si registrano oltre 5,000 esopianeti scoperti e buona parte di essi sono stati ritrovati attraverso il metodo del transito.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Fenomeno che si verifica quando un pianeta passa difronte alla sua stella madre rispetto ad un osservatore esterno. Il risultato è una diminuzione del flusso di luce osservato.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Telescopi spaziali della NASA come TESS e Kepler, focalizzano la loro ricerca agli esopianeti sulla base di questo metodo, ovvero il transito.</a:t>
            </a:r>
            <a:endParaRPr b="0" lang="en-GB" sz="2000" spc="-1" strike="noStrike">
              <a:latin typeface="Arial"/>
            </a:endParaRPr>
          </a:p>
        </p:txBody>
      </p:sp>
      <p:sp>
        <p:nvSpPr>
          <p:cNvPr id="623"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B9354EA-988A-4920-830F-3373E6B2A1A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6040" cy="3085920"/>
          </a:xfrm>
          <a:prstGeom prst="rect">
            <a:avLst/>
          </a:prstGeom>
          <a:ln w="0">
            <a:noFill/>
          </a:ln>
        </p:spPr>
      </p:sp>
      <p:sp>
        <p:nvSpPr>
          <p:cNvPr id="62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La pipeline che arriva fino alla validazione dei candidati pianeti, parte proprio dall'acquisizione dei dati, attraverso strumenti come TESS. Una volta che questi dati arrivano a Terra, vengono elaborati e selezionati da centri preposti come lo Science Processing Operating Center, o da pipeline automatiche come la Quick-look Pipeline. Una volta elaborati e selezionati vengono designati come oggetti di interesse, garantendoci un insieme di dati di buona qualità, inoltre vengono segnalati per osservazioni di follow-up e validazione.</a:t>
            </a:r>
            <a:endParaRPr b="0" lang="en-GB" sz="2000" spc="-1" strike="noStrike">
              <a:latin typeface="Arial"/>
            </a:endParaRPr>
          </a:p>
        </p:txBody>
      </p:sp>
      <p:sp>
        <p:nvSpPr>
          <p:cNvPr id="626"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C98E50DF-F52A-4970-A626-9AC4324807A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6040" cy="308592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Il numero di osservazioni proveniente dai vari telescopi è in constante aumento e con esso anche le segnalazioni dei migliori candidati, motivo per cui la fase di follow-up e validazione diventa sempre più onerosa.</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Nel panorama sempre più vasto tra l'astrofisica e l'informatica l'obiettivo è quello di sviluppare una soluzione innovativa e automatica per la validazione dei candidati pianeti con i dati provenienti dal telescopio TESS.</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La proposta si focalizza sull'utilizzo di tecniche di machine learning per il rilevamento di esopianeti sfruttando il metodo del transito, ma in contrasto ai rtradizionali approcci che si basano sulle curve di luve, ci concentriamo sui parametri fisici ottenuti dai transiti planetari.</a:t>
            </a:r>
            <a:endParaRPr b="0" lang="en-GB" sz="2000" spc="-1" strike="noStrike">
              <a:latin typeface="Arial"/>
            </a:endParaRPr>
          </a:p>
        </p:txBody>
      </p:sp>
      <p:sp>
        <p:nvSpPr>
          <p:cNvPr id="629"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E1AE9D5F-68B4-41EB-8915-5CD1629E002D}"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6040" cy="3085920"/>
          </a:xfrm>
          <a:prstGeom prst="rect">
            <a:avLst/>
          </a:prstGeom>
          <a:ln w="0">
            <a:noFill/>
          </a:ln>
        </p:spPr>
      </p:sp>
      <p:sp>
        <p:nvSpPr>
          <p:cNvPr id="63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Il primo problema affrontato è stato il dataset, inizialmente sono stati considerati due cataloghi, provenienti dal telescopio TESS e Kepler, uno degli obiettivi della ricerca è stato quello di generare un terzo dataset proveniente dall'unione dei due denominato come TESS/Kepler. Inizialmente si osservano il numero di campioni, feature, ma soprattutto il problema dei not-a-number. Questo ha dato il via a una lunga fase di elaborazione dei dati, la quale è iniziata proprio dalla sostituzione delle etichette, proseguendo con la rimozione di alcune features specifiche come quelle identificative, date o coordinate, ma anche flag che fossero direttamente collegate alle etichette, come le osservazioni di follow-up. Nel contensto del machine learning non è sempre necessario utilizzare tecniche di scalatura dei dati, d'altronde distance come euclidea e di Manhattan sono sensibili alle grandi scale di dati, motivo per cui sono stati presi in considerazione metodi come Z-Score e normalizzazione dei dati. La gestione dei valori nulli è stata effettuata attraverso un'analisi dettagliata dei dati, e con procedure che non imputassero i dati in maniera sintetica, per mantenere alta la qualità dei dati, Infine la selezione delle caratteristiche ha visto il suo impiego attraverso lo score restituitoci dalla random forest e un thresholding opportuno calcolato attraverso studi empirici. I risultati di questa prima fase di elaborazione dei dati sono stati un leggero calo del numero di osservazioni, una diminuzione del numero di feature, ma soprattutto una diminuzione dei not-a-number, in particolare per TESS si passa dal 9 al 4%, in Kepler addirittura dal 18 allo 0,21% e per TESS/Kepler si risolve definitivamente il problema passando da 11 a 0. Tuttavia in diversi algoritmi è imporante che questo problema sia del tutto assente. Motivo per cui l'elaborazione dei dati ha avuto un seguito.</a:t>
            </a:r>
            <a:endParaRPr b="0" lang="en-GB" sz="2000" spc="-1" strike="noStrike">
              <a:latin typeface="Arial"/>
            </a:endParaRPr>
          </a:p>
        </p:txBody>
      </p:sp>
      <p:sp>
        <p:nvSpPr>
          <p:cNvPr id="632"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5E37D5AD-136E-4234-B768-48965A6E8260}"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685800" y="1143000"/>
            <a:ext cx="5486040" cy="308592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Attraverso l'utilizzo del K-Nearest Neighbors si risolve definitivamente il prolema.</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Uno dei più grandi problemi dell'apprendimento automatico è proprio quello del bilanciamento delle classi, il quale può essere mitigato attraverso tecniche che generano esempi sintetici con l'ausilio dei reti neurali artificiali, tuttavia per mantenere alta la qualità dei dati sono stati presi in considerazione metodi come il pesaggio delle classi e il sotto-campionamento.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Infine il dataset è stato splittato in train e test, dedicando l'80% al traning e il restante 20% al testing.</a:t>
            </a:r>
            <a:endParaRPr b="0" lang="en-GB" sz="2000" spc="-1" strike="noStrike">
              <a:latin typeface="Arial"/>
            </a:endParaRPr>
          </a:p>
        </p:txBody>
      </p:sp>
      <p:sp>
        <p:nvSpPr>
          <p:cNvPr id="635"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7E6336C1-2E89-44B6-BD77-551BAF56E74A}"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685800" y="1143000"/>
            <a:ext cx="5486040" cy="3085920"/>
          </a:xfrm>
          <a:prstGeom prst="rect">
            <a:avLst/>
          </a:prstGeom>
          <a:ln w="0">
            <a:noFill/>
          </a:ln>
        </p:spPr>
      </p:sp>
      <p:sp>
        <p:nvSpPr>
          <p:cNvPr id="63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Il risultato dopo questa fase sono 3 dataset distinti, dove per TESS si nota un forte sbilanciamento verso la classe dei pianeti.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mentre Kepler risulta essere un dataset più robusto ma soprattutto bilanciato.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d'altronde il dataset TESS/Kepler, con opportune tecniche di bilanciamento, risulta essere quello più affidabile, questo perchè ha un numero di osservazioni più significativo e esempi che comprendono sia quelli di Kepler che quelli di TESS.</a:t>
            </a:r>
            <a:endParaRPr b="0" lang="en-GB" sz="2000" spc="-1" strike="noStrike">
              <a:latin typeface="Arial"/>
            </a:endParaRPr>
          </a:p>
        </p:txBody>
      </p:sp>
      <p:sp>
        <p:nvSpPr>
          <p:cNvPr id="638"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55E19BDE-82D6-4EAE-A24C-BB9F2595F386}"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685800" y="1143000"/>
            <a:ext cx="5486040" cy="3085920"/>
          </a:xfrm>
          <a:prstGeom prst="rect">
            <a:avLst/>
          </a:prstGeom>
          <a:ln w="0">
            <a:noFill/>
          </a:ln>
        </p:spPr>
      </p:sp>
      <p:sp>
        <p:nvSpPr>
          <p:cNvPr id="64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Nel contesto dell'apprendimendo supervisionato, sono stati esplorati vari algoritmi, tra cui modelli ensemble come random forest e gradient boosting, ma anche modelli come alberi decisionali e k-nearest neighobors. I test sono stati condotti su tutti e tre i dataset e per ogni test è stata applicata una griglia di ricerca per l'ottimizzazione degli iperparametri.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Per quanto riguarda i risultati ottenuti con il dataset di TESS, seppur si registra una accuracy dell'83 e 84% per i modelli ensemble, c'è da considerare la natura sbilanciata del dataset, anche con l'ausilio di tecniche come il pesaggio delle classi.</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Anche in Kepler si evidenziano le performace dei modelli ensebmle, tuttavia esso risulta essere un dataset più robusto ma soprattutto bilanciato.</a:t>
            </a:r>
            <a:endParaRPr b="0" lang="en-GB" sz="2000" spc="-1" strike="noStrike">
              <a:latin typeface="Arial"/>
            </a:endParaRPr>
          </a:p>
          <a:p>
            <a:pPr marL="216000" indent="-216000">
              <a:lnSpc>
                <a:spcPct val="100000"/>
              </a:lnSpc>
              <a:buNone/>
            </a:pPr>
            <a:endParaRPr b="0" lang="en-GB" sz="2000" spc="-1" strike="noStrike">
              <a:latin typeface="Arial"/>
            </a:endParaRPr>
          </a:p>
          <a:p>
            <a:pPr marL="216000" indent="-216000">
              <a:lnSpc>
                <a:spcPct val="100000"/>
              </a:lnSpc>
              <a:buNone/>
            </a:pPr>
            <a:r>
              <a:rPr b="0" lang="en-US" sz="2000" spc="-1" strike="noStrike">
                <a:latin typeface="Arial"/>
              </a:rPr>
              <a:t>Infine dei test effettuati sul dataset di TESS/Kepler evidenziano l'efficacia del random forest nel raggiungere l'84% di accuracy.</a:t>
            </a:r>
            <a:endParaRPr b="0" lang="en-GB" sz="2000" spc="-1" strike="noStrike">
              <a:latin typeface="Arial"/>
            </a:endParaRPr>
          </a:p>
        </p:txBody>
      </p:sp>
      <p:sp>
        <p:nvSpPr>
          <p:cNvPr id="641"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3319E46B-B8D3-403D-A83C-03B0C5F3D1A5}" type="slidenum">
              <a:rPr b="0" lang="en-GB" sz="1200" spc="-1" strike="noStrike">
                <a:latin typeface="Times New Roman"/>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905143B-46B6-4CA4-8C77-34D1403D9693}" type="slidenum">
              <a:t>&lt;#&gt;</a:t>
            </a:fld>
          </a:p>
        </p:txBody>
      </p:sp>
      <p:sp>
        <p:nvSpPr>
          <p:cNvPr id="4" name="PlaceHolder 3"/>
          <p:cNvSpPr>
            <a:spLocks noGrp="1"/>
          </p:cNvSpPr>
          <p:nvPr>
            <p:ph type="dt" idx="1"/>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CFD4DF2-1AEF-4BCB-A9CF-40039E9A4647}" type="slidenum">
              <a:t>&lt;#&gt;</a:t>
            </a:fld>
          </a:p>
        </p:txBody>
      </p:sp>
      <p:sp>
        <p:nvSpPr>
          <p:cNvPr id="7" name="PlaceHolder 6"/>
          <p:cNvSpPr>
            <a:spLocks noGrp="1"/>
          </p:cNvSpPr>
          <p:nvPr>
            <p:ph type="dt" idx="1"/>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B6E3FAB8-99AF-4580-A657-2C0A75523484}" type="slidenum">
              <a:t>&lt;#&gt;</a:t>
            </a:fld>
          </a:p>
        </p:txBody>
      </p:sp>
      <p:sp>
        <p:nvSpPr>
          <p:cNvPr id="9" name="PlaceHolder 8"/>
          <p:cNvSpPr>
            <a:spLocks noGrp="1"/>
          </p:cNvSpPr>
          <p:nvPr>
            <p:ph type="dt" idx="1"/>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4F5816E-3730-4B04-97E8-F9C8A75C0301}" type="slidenum">
              <a:t>&lt;#&gt;</a:t>
            </a:fld>
          </a:p>
        </p:txBody>
      </p:sp>
      <p:sp>
        <p:nvSpPr>
          <p:cNvPr id="11" name="PlaceHolder 10"/>
          <p:cNvSpPr>
            <a:spLocks noGrp="1"/>
          </p:cNvSpPr>
          <p:nvPr>
            <p:ph type="dt" idx="1"/>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EAE9EE9-3D35-4FF1-ACCE-B49DDA45BEF4}" type="slidenum">
              <a:t>&lt;#&gt;</a:t>
            </a:fld>
          </a:p>
        </p:txBody>
      </p:sp>
      <p:sp>
        <p:nvSpPr>
          <p:cNvPr id="6" name="PlaceHolder 5"/>
          <p:cNvSpPr>
            <a:spLocks noGrp="1"/>
          </p:cNvSpPr>
          <p:nvPr>
            <p:ph type="dt" idx="1"/>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E678862-C8AF-44DB-829A-F66C9E2FB71B}" type="slidenum">
              <a:t>&lt;#&gt;</a:t>
            </a:fld>
          </a:p>
        </p:txBody>
      </p:sp>
      <p:sp>
        <p:nvSpPr>
          <p:cNvPr id="6" name="PlaceHolder 5"/>
          <p:cNvSpPr>
            <a:spLocks noGrp="1"/>
          </p:cNvSpPr>
          <p:nvPr>
            <p:ph type="dt" idx="1"/>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1041B45-C08D-4177-B5F7-471CED2B8CCE}" type="slidenum">
              <a:t>&lt;#&gt;</a:t>
            </a:fld>
          </a:p>
        </p:txBody>
      </p:sp>
      <p:sp>
        <p:nvSpPr>
          <p:cNvPr id="7" name="PlaceHolder 6"/>
          <p:cNvSpPr>
            <a:spLocks noGrp="1"/>
          </p:cNvSpPr>
          <p:nvPr>
            <p:ph type="dt" idx="1"/>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322A6A4-2441-4165-BB7D-8B28C2329521}" type="slidenum">
              <a:t>&lt;#&gt;</a:t>
            </a:fld>
          </a:p>
        </p:txBody>
      </p:sp>
      <p:sp>
        <p:nvSpPr>
          <p:cNvPr id="5" name="PlaceHolder 4"/>
          <p:cNvSpPr>
            <a:spLocks noGrp="1"/>
          </p:cNvSpPr>
          <p:nvPr>
            <p:ph type="dt" idx="1"/>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0652BA6-6800-4945-8C02-D6D3EAACFF7B}" type="slidenum">
              <a:t>&lt;#&gt;</a:t>
            </a:fld>
          </a:p>
        </p:txBody>
      </p:sp>
      <p:sp>
        <p:nvSpPr>
          <p:cNvPr id="5" name="PlaceHolder 4"/>
          <p:cNvSpPr>
            <a:spLocks noGrp="1"/>
          </p:cNvSpPr>
          <p:nvPr>
            <p:ph type="dt" idx="1"/>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C181227-40AA-4A83-B87D-C2CD2E6ECC7A}" type="slidenum">
              <a:t>&lt;#&gt;</a:t>
            </a:fld>
          </a:p>
        </p:txBody>
      </p:sp>
      <p:sp>
        <p:nvSpPr>
          <p:cNvPr id="8" name="PlaceHolder 7"/>
          <p:cNvSpPr>
            <a:spLocks noGrp="1"/>
          </p:cNvSpPr>
          <p:nvPr>
            <p:ph type="dt" idx="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00DCD17-90D8-4FCE-B266-344BF9D8E34A}" type="slidenum">
              <a:t>&lt;#&gt;</a:t>
            </a:fld>
          </a:p>
        </p:txBody>
      </p:sp>
      <p:sp>
        <p:nvSpPr>
          <p:cNvPr id="8" name="PlaceHolder 7"/>
          <p:cNvSpPr>
            <a:spLocks noGrp="1"/>
          </p:cNvSpPr>
          <p:nvPr>
            <p:ph type="dt" idx="1"/>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4212235-4682-47B6-8E9A-615A4B571413}" type="slidenum">
              <a:t>&lt;#&gt;</a:t>
            </a:fld>
          </a:p>
        </p:txBody>
      </p:sp>
      <p:sp>
        <p:nvSpPr>
          <p:cNvPr id="8" name="PlaceHolder 7"/>
          <p:cNvSpPr>
            <a:spLocks noGrp="1"/>
          </p:cNvSpPr>
          <p:nvPr>
            <p:ph type="dt" idx="1"/>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GB"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GB" sz="1400" spc="-1" strike="noStrike">
                <a:latin typeface="Times New Roman"/>
              </a:defRPr>
            </a:lvl1pPr>
          </a:lstStyle>
          <a:p>
            <a:pPr algn="ctr">
              <a:buNone/>
            </a:pPr>
            <a:r>
              <a:rPr b="0" lang="en-GB" sz="1400" spc="-1" strike="noStrike">
                <a:latin typeface="Times New Roman"/>
              </a:rPr>
              <a:t>&lt;footer&gt;</a:t>
            </a:r>
            <a:endParaRPr b="0" lang="en-GB"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89D2596-BA80-43CA-8A48-36C5E70B77E6}" type="slidenum">
              <a:rPr b="0" lang="en-US" sz="1200" spc="-1" strike="noStrike">
                <a:solidFill>
                  <a:srgbClr val="8b8b8b"/>
                </a:solidFill>
                <a:latin typeface="Calibri"/>
              </a:rPr>
              <a:t>&lt;number&gt;</a:t>
            </a:fld>
            <a:endParaRPr b="0" lang="en-GB"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a:t>
            </a:r>
            <a:r>
              <a:rPr b="0" lang="en-US" sz="1800" spc="-1" strike="noStrike">
                <a:solidFill>
                  <a:srgbClr val="000000"/>
                </a:solidFill>
                <a:latin typeface="Calibri"/>
              </a:rPr>
              <a:t>edit the </a:t>
            </a:r>
            <a:r>
              <a:rPr b="0" lang="en-US" sz="1800" spc="-1" strike="noStrike">
                <a:solidFill>
                  <a:srgbClr val="000000"/>
                </a:solidFill>
                <a:latin typeface="Calibri"/>
              </a:rPr>
              <a:t>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jpeg"/><Relationship Id="rId14" Type="http://schemas.openxmlformats.org/officeDocument/2006/relationships/slideLayout" Target="../slideLayouts/slideLayout1.xml"/><Relationship Id="rId1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21.png"/><Relationship Id="rId22" Type="http://schemas.openxmlformats.org/officeDocument/2006/relationships/image" Target="../media/image122.png"/><Relationship Id="rId23" Type="http://schemas.openxmlformats.org/officeDocument/2006/relationships/slideLayout" Target="../slideLayouts/slideLayout1.xml"/><Relationship Id="rId2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slideLayout" Target="../slideLayouts/slideLayout1.xml"/><Relationship Id="rId19"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slideLayout" Target="../slideLayouts/slideLayout1.xml"/><Relationship Id="rId21"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png"/><Relationship Id="rId9" Type="http://schemas.openxmlformats.org/officeDocument/2006/relationships/image" Target="../media/image167.png"/><Relationship Id="rId10" Type="http://schemas.openxmlformats.org/officeDocument/2006/relationships/image" Target="../media/image168.png"/><Relationship Id="rId11" Type="http://schemas.openxmlformats.org/officeDocument/2006/relationships/image" Target="../media/image169.png"/><Relationship Id="rId12" Type="http://schemas.openxmlformats.org/officeDocument/2006/relationships/image" Target="../media/image170.png"/><Relationship Id="rId13" Type="http://schemas.openxmlformats.org/officeDocument/2006/relationships/image" Target="../media/image171.png"/><Relationship Id="rId14" Type="http://schemas.openxmlformats.org/officeDocument/2006/relationships/image" Target="../media/image172.png"/><Relationship Id="rId15" Type="http://schemas.openxmlformats.org/officeDocument/2006/relationships/image" Target="../media/image173.png"/><Relationship Id="rId16" Type="http://schemas.openxmlformats.org/officeDocument/2006/relationships/image" Target="../media/image174.png"/><Relationship Id="rId17" Type="http://schemas.openxmlformats.org/officeDocument/2006/relationships/image" Target="../media/image175.png"/><Relationship Id="rId1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slideLayout" Target="../slideLayouts/slideLayout1.xml"/><Relationship Id="rId1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78.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slideLayout" Target="../slideLayouts/slideLayout1.xml"/><Relationship Id="rId1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slideLayout" Target="../slideLayouts/slideLayout1.xml"/><Relationship Id="rId1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slideLayout" Target="../slideLayouts/slideLayout1.xml"/><Relationship Id="rId1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slideLayout" Target="../slideLayouts/slideLayout1.xml"/><Relationship Id="rId11"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slideLayout" Target="../slideLayouts/slideLayout1.xml"/><Relationship Id="rId11"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1.xml"/><Relationship Id="rId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 name="Group 2"/>
          <p:cNvGrpSpPr/>
          <p:nvPr/>
        </p:nvGrpSpPr>
        <p:grpSpPr>
          <a:xfrm>
            <a:off x="-1550880" y="-5193000"/>
            <a:ext cx="7764120" cy="7763760"/>
            <a:chOff x="-1550880" y="-5193000"/>
            <a:chExt cx="7764120" cy="7763760"/>
          </a:xfrm>
        </p:grpSpPr>
        <p:sp>
          <p:nvSpPr>
            <p:cNvPr id="48" name="Freeform 3"/>
            <p:cNvSpPr/>
            <p:nvPr/>
          </p:nvSpPr>
          <p:spPr>
            <a:xfrm rot="2700000">
              <a:off x="-1375920" y="-30931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49" name="TextBox 4"/>
            <p:cNvSpPr/>
            <p:nvPr/>
          </p:nvSpPr>
          <p:spPr>
            <a:xfrm rot="2700000">
              <a:off x="-1955880" y="-1693440"/>
              <a:ext cx="7414920" cy="1924920"/>
            </a:xfrm>
            <a:prstGeom prst="rect">
              <a:avLst/>
            </a:prstGeom>
            <a:noFill/>
            <a:ln w="0">
              <a:noFill/>
            </a:ln>
          </p:spPr>
          <p:style>
            <a:lnRef idx="0"/>
            <a:fillRef idx="0"/>
            <a:effectRef idx="0"/>
            <a:fontRef idx="minor"/>
          </p:style>
        </p:sp>
      </p:grpSp>
      <p:sp>
        <p:nvSpPr>
          <p:cNvPr id="50" name="AutoShape 5"/>
          <p:cNvSpPr/>
          <p:nvPr/>
        </p:nvSpPr>
        <p:spPr>
          <a:xfrm>
            <a:off x="-1838880" y="-2273760"/>
            <a:ext cx="5185080" cy="5132520"/>
          </a:xfrm>
          <a:prstGeom prst="line">
            <a:avLst/>
          </a:prstGeom>
          <a:ln w="28575">
            <a:solidFill>
              <a:srgbClr val="8ca9ad"/>
            </a:solidFill>
            <a:round/>
          </a:ln>
        </p:spPr>
        <p:style>
          <a:lnRef idx="0"/>
          <a:fillRef idx="0"/>
          <a:effectRef idx="0"/>
          <a:fontRef idx="minor"/>
        </p:style>
      </p:sp>
      <p:sp>
        <p:nvSpPr>
          <p:cNvPr id="51" name="AutoShape 6"/>
          <p:cNvSpPr/>
          <p:nvPr/>
        </p:nvSpPr>
        <p:spPr>
          <a:xfrm>
            <a:off x="-2052720" y="-1960920"/>
            <a:ext cx="5038560" cy="5038560"/>
          </a:xfrm>
          <a:prstGeom prst="line">
            <a:avLst/>
          </a:prstGeom>
          <a:ln w="28575">
            <a:solidFill>
              <a:srgbClr val="8ca9ad"/>
            </a:solidFill>
            <a:round/>
          </a:ln>
        </p:spPr>
        <p:style>
          <a:lnRef idx="0"/>
          <a:fillRef idx="0"/>
          <a:effectRef idx="0"/>
          <a:fontRef idx="minor"/>
        </p:style>
      </p:sp>
      <p:sp>
        <p:nvSpPr>
          <p:cNvPr id="52" name="AutoShape 7"/>
          <p:cNvSpPr/>
          <p:nvPr/>
        </p:nvSpPr>
        <p:spPr>
          <a:xfrm>
            <a:off x="-2232360" y="-1602360"/>
            <a:ext cx="4866840" cy="4866840"/>
          </a:xfrm>
          <a:prstGeom prst="line">
            <a:avLst/>
          </a:prstGeom>
          <a:ln w="28575">
            <a:solidFill>
              <a:srgbClr val="8ca9ad"/>
            </a:solidFill>
            <a:round/>
          </a:ln>
        </p:spPr>
        <p:style>
          <a:lnRef idx="0"/>
          <a:fillRef idx="0"/>
          <a:effectRef idx="0"/>
          <a:fontRef idx="minor"/>
        </p:style>
      </p:sp>
      <p:sp>
        <p:nvSpPr>
          <p:cNvPr id="53" name="AutoShape 8"/>
          <p:cNvSpPr/>
          <p:nvPr/>
        </p:nvSpPr>
        <p:spPr>
          <a:xfrm>
            <a:off x="-2359080" y="-1216080"/>
            <a:ext cx="4690080" cy="4690080"/>
          </a:xfrm>
          <a:prstGeom prst="line">
            <a:avLst/>
          </a:prstGeom>
          <a:ln w="28575">
            <a:solidFill>
              <a:srgbClr val="8ca9ad"/>
            </a:solidFill>
            <a:round/>
          </a:ln>
        </p:spPr>
        <p:style>
          <a:lnRef idx="0"/>
          <a:fillRef idx="0"/>
          <a:effectRef idx="0"/>
          <a:fontRef idx="minor"/>
        </p:style>
      </p:sp>
      <p:sp>
        <p:nvSpPr>
          <p:cNvPr id="54" name="AutoShape 9"/>
          <p:cNvSpPr/>
          <p:nvPr/>
        </p:nvSpPr>
        <p:spPr>
          <a:xfrm>
            <a:off x="-2502720" y="-776520"/>
            <a:ext cx="4347000" cy="4347360"/>
          </a:xfrm>
          <a:prstGeom prst="line">
            <a:avLst/>
          </a:prstGeom>
          <a:ln w="28575">
            <a:solidFill>
              <a:srgbClr val="8ca9ad"/>
            </a:solidFill>
            <a:round/>
          </a:ln>
        </p:spPr>
        <p:style>
          <a:lnRef idx="0"/>
          <a:fillRef idx="0"/>
          <a:effectRef idx="0"/>
          <a:fontRef idx="minor"/>
        </p:style>
      </p:sp>
      <p:sp>
        <p:nvSpPr>
          <p:cNvPr id="55" name="AutoShape 10"/>
          <p:cNvSpPr/>
          <p:nvPr/>
        </p:nvSpPr>
        <p:spPr>
          <a:xfrm>
            <a:off x="-2623680" y="-332640"/>
            <a:ext cx="3963240" cy="3985200"/>
          </a:xfrm>
          <a:prstGeom prst="line">
            <a:avLst/>
          </a:prstGeom>
          <a:ln w="28575">
            <a:solidFill>
              <a:srgbClr val="8ca9ad"/>
            </a:solidFill>
            <a:round/>
          </a:ln>
        </p:spPr>
        <p:style>
          <a:lnRef idx="0"/>
          <a:fillRef idx="0"/>
          <a:effectRef idx="0"/>
          <a:fontRef idx="minor"/>
        </p:style>
      </p:sp>
      <p:sp>
        <p:nvSpPr>
          <p:cNvPr id="56" name="AutoShape 11"/>
          <p:cNvSpPr/>
          <p:nvPr/>
        </p:nvSpPr>
        <p:spPr>
          <a:xfrm>
            <a:off x="-2597760" y="228600"/>
            <a:ext cx="3376800" cy="3359880"/>
          </a:xfrm>
          <a:prstGeom prst="line">
            <a:avLst/>
          </a:prstGeom>
          <a:ln w="28575">
            <a:solidFill>
              <a:srgbClr val="8ca9ad"/>
            </a:solidFill>
            <a:round/>
          </a:ln>
        </p:spPr>
        <p:style>
          <a:lnRef idx="0"/>
          <a:fillRef idx="0"/>
          <a:effectRef idx="0"/>
          <a:fontRef idx="minor"/>
        </p:style>
      </p:sp>
      <p:sp>
        <p:nvSpPr>
          <p:cNvPr id="57" name="AutoShape 12"/>
          <p:cNvSpPr/>
          <p:nvPr/>
        </p:nvSpPr>
        <p:spPr>
          <a:xfrm>
            <a:off x="-2509560" y="905760"/>
            <a:ext cx="2628360" cy="2671920"/>
          </a:xfrm>
          <a:prstGeom prst="line">
            <a:avLst/>
          </a:prstGeom>
          <a:ln w="28575">
            <a:solidFill>
              <a:srgbClr val="8ca9ad"/>
            </a:solidFill>
            <a:round/>
          </a:ln>
        </p:spPr>
        <p:style>
          <a:lnRef idx="0"/>
          <a:fillRef idx="0"/>
          <a:effectRef idx="0"/>
          <a:fontRef idx="minor"/>
        </p:style>
      </p:sp>
      <p:sp>
        <p:nvSpPr>
          <p:cNvPr id="58" name="AutoShape 13"/>
          <p:cNvSpPr/>
          <p:nvPr/>
        </p:nvSpPr>
        <p:spPr>
          <a:xfrm flipV="1">
            <a:off x="14131440" y="7969320"/>
            <a:ext cx="5132520" cy="5185080"/>
          </a:xfrm>
          <a:prstGeom prst="line">
            <a:avLst/>
          </a:prstGeom>
          <a:ln w="28575">
            <a:solidFill>
              <a:srgbClr val="8ca9ad"/>
            </a:solidFill>
            <a:round/>
          </a:ln>
        </p:spPr>
        <p:style>
          <a:lnRef idx="0"/>
          <a:fillRef idx="0"/>
          <a:effectRef idx="0"/>
          <a:fontRef idx="minor"/>
        </p:style>
      </p:sp>
      <p:sp>
        <p:nvSpPr>
          <p:cNvPr id="59" name="AutoShape 14"/>
          <p:cNvSpPr/>
          <p:nvPr/>
        </p:nvSpPr>
        <p:spPr>
          <a:xfrm flipV="1">
            <a:off x="14443920" y="8329680"/>
            <a:ext cx="5038920" cy="5038920"/>
          </a:xfrm>
          <a:prstGeom prst="line">
            <a:avLst/>
          </a:prstGeom>
          <a:ln w="28575">
            <a:solidFill>
              <a:srgbClr val="8ca9ad"/>
            </a:solidFill>
            <a:round/>
          </a:ln>
        </p:spPr>
        <p:style>
          <a:lnRef idx="0"/>
          <a:fillRef idx="0"/>
          <a:effectRef idx="0"/>
          <a:fontRef idx="minor"/>
        </p:style>
      </p:sp>
      <p:sp>
        <p:nvSpPr>
          <p:cNvPr id="60" name="AutoShape 15"/>
          <p:cNvSpPr/>
          <p:nvPr/>
        </p:nvSpPr>
        <p:spPr>
          <a:xfrm flipV="1">
            <a:off x="14802480" y="8681040"/>
            <a:ext cx="4867200" cy="4867200"/>
          </a:xfrm>
          <a:prstGeom prst="line">
            <a:avLst/>
          </a:prstGeom>
          <a:ln w="28575">
            <a:solidFill>
              <a:srgbClr val="8ca9ad"/>
            </a:solidFill>
            <a:round/>
          </a:ln>
        </p:spPr>
        <p:style>
          <a:lnRef idx="0"/>
          <a:fillRef idx="0"/>
          <a:effectRef idx="0"/>
          <a:fontRef idx="minor"/>
        </p:style>
      </p:sp>
      <p:sp>
        <p:nvSpPr>
          <p:cNvPr id="61" name="Freeform 16"/>
          <p:cNvSpPr/>
          <p:nvPr/>
        </p:nvSpPr>
        <p:spPr>
          <a:xfrm>
            <a:off x="13253400" y="544680"/>
            <a:ext cx="1756080" cy="1848960"/>
          </a:xfrm>
          <a:custGeom>
            <a:avLst/>
            <a:gdLst/>
            <a:ahLst/>
            <a:rect l="l" t="t" r="r" b="b"/>
            <a:pathLst>
              <a:path w="1756363" h="1849347">
                <a:moveTo>
                  <a:pt x="0" y="0"/>
                </a:moveTo>
                <a:lnTo>
                  <a:pt x="1756363" y="0"/>
                </a:lnTo>
                <a:lnTo>
                  <a:pt x="1756363" y="1849347"/>
                </a:lnTo>
                <a:lnTo>
                  <a:pt x="0" y="1849347"/>
                </a:lnTo>
                <a:lnTo>
                  <a:pt x="0" y="0"/>
                </a:lnTo>
                <a:close/>
              </a:path>
            </a:pathLst>
          </a:custGeom>
          <a:blipFill rotWithShape="0">
            <a:blip r:embed="rId1"/>
            <a:srcRect/>
            <a:stretch/>
          </a:blipFill>
          <a:ln w="0">
            <a:noFill/>
          </a:ln>
        </p:spPr>
        <p:style>
          <a:lnRef idx="0"/>
          <a:fillRef idx="0"/>
          <a:effectRef idx="0"/>
          <a:fontRef idx="minor"/>
        </p:style>
      </p:sp>
      <p:sp>
        <p:nvSpPr>
          <p:cNvPr id="62" name="TextBox 17"/>
          <p:cNvSpPr/>
          <p:nvPr/>
        </p:nvSpPr>
        <p:spPr>
          <a:xfrm>
            <a:off x="1184040" y="4255200"/>
            <a:ext cx="15919200" cy="1397160"/>
          </a:xfrm>
          <a:prstGeom prst="rect">
            <a:avLst/>
          </a:prstGeom>
          <a:noFill/>
          <a:ln w="0">
            <a:noFill/>
          </a:ln>
        </p:spPr>
        <p:style>
          <a:lnRef idx="0"/>
          <a:fillRef idx="0"/>
          <a:effectRef idx="0"/>
          <a:fontRef idx="minor"/>
        </p:style>
        <p:txBody>
          <a:bodyPr lIns="0" rIns="0" tIns="0" bIns="0" anchor="t">
            <a:spAutoFit/>
          </a:bodyPr>
          <a:p>
            <a:pPr algn="ctr">
              <a:lnSpc>
                <a:spcPts val="5499"/>
              </a:lnSpc>
              <a:buNone/>
            </a:pPr>
            <a:r>
              <a:rPr b="0" lang="en-US" sz="5500" spc="-1" strike="noStrike">
                <a:solidFill>
                  <a:srgbClr val="227c9d"/>
                </a:solidFill>
                <a:latin typeface="Kollektif Bold"/>
              </a:rPr>
              <a:t>A MACHINE LEARNING CLASSIFIER FOR VETTING PLANET CANDIDATES IN TESS DATA</a:t>
            </a:r>
            <a:endParaRPr b="0" lang="en-GB" sz="5500" spc="-1" strike="noStrike">
              <a:latin typeface="Arial"/>
            </a:endParaRPr>
          </a:p>
        </p:txBody>
      </p:sp>
      <p:sp>
        <p:nvSpPr>
          <p:cNvPr id="63" name="TextBox 18"/>
          <p:cNvSpPr/>
          <p:nvPr/>
        </p:nvSpPr>
        <p:spPr>
          <a:xfrm>
            <a:off x="1028880" y="7997040"/>
            <a:ext cx="6236640" cy="1726920"/>
          </a:xfrm>
          <a:prstGeom prst="rect">
            <a:avLst/>
          </a:prstGeom>
          <a:noFill/>
          <a:ln w="0">
            <a:noFill/>
          </a:ln>
        </p:spPr>
        <p:style>
          <a:lnRef idx="0"/>
          <a:fillRef idx="0"/>
          <a:effectRef idx="0"/>
          <a:fontRef idx="minor"/>
        </p:style>
        <p:txBody>
          <a:bodyPr lIns="0" rIns="0" tIns="0" bIns="0" anchor="t">
            <a:spAutoFit/>
          </a:bodyPr>
          <a:p>
            <a:pPr algn="just">
              <a:lnSpc>
                <a:spcPts val="3399"/>
              </a:lnSpc>
              <a:buNone/>
            </a:pPr>
            <a:r>
              <a:rPr b="0" lang="en-US" sz="3400" spc="-1" strike="noStrike">
                <a:solidFill>
                  <a:srgbClr val="227c9d"/>
                </a:solidFill>
                <a:latin typeface="Kollektif Bold"/>
              </a:rPr>
              <a:t>RELATORI</a:t>
            </a:r>
            <a:endParaRPr b="0" lang="en-GB" sz="3400" spc="-1" strike="noStrike">
              <a:latin typeface="Arial"/>
            </a:endParaRPr>
          </a:p>
          <a:p>
            <a:pPr algn="just">
              <a:lnSpc>
                <a:spcPts val="3399"/>
              </a:lnSpc>
              <a:buNone/>
            </a:pPr>
            <a:r>
              <a:rPr b="0" lang="en-US" sz="3400" spc="-1" strike="noStrike">
                <a:solidFill>
                  <a:srgbClr val="227c9d"/>
                </a:solidFill>
                <a:latin typeface="Kollektif Bold"/>
              </a:rPr>
              <a:t>Prof.ssa Laura Inno</a:t>
            </a:r>
            <a:endParaRPr b="0" lang="en-GB" sz="3400" spc="-1" strike="noStrike">
              <a:latin typeface="Arial"/>
            </a:endParaRPr>
          </a:p>
          <a:p>
            <a:pPr algn="just">
              <a:lnSpc>
                <a:spcPts val="3399"/>
              </a:lnSpc>
              <a:buNone/>
            </a:pPr>
            <a:r>
              <a:rPr b="0" lang="en-US" sz="3400" spc="-1" strike="noStrike">
                <a:solidFill>
                  <a:srgbClr val="227c9d"/>
                </a:solidFill>
                <a:latin typeface="Kollektif Bold"/>
              </a:rPr>
              <a:t>Prof. Angelo Ciaramella</a:t>
            </a:r>
            <a:endParaRPr b="0" lang="en-GB" sz="3400" spc="-1" strike="noStrike">
              <a:latin typeface="Arial"/>
            </a:endParaRPr>
          </a:p>
          <a:p>
            <a:pPr algn="just">
              <a:lnSpc>
                <a:spcPts val="3399"/>
              </a:lnSpc>
              <a:buNone/>
            </a:pPr>
            <a:endParaRPr b="0" lang="en-GB" sz="3400" spc="-1" strike="noStrike">
              <a:latin typeface="Arial"/>
            </a:endParaRPr>
          </a:p>
        </p:txBody>
      </p:sp>
      <p:grpSp>
        <p:nvGrpSpPr>
          <p:cNvPr id="64" name="Group 19"/>
          <p:cNvGrpSpPr/>
          <p:nvPr/>
        </p:nvGrpSpPr>
        <p:grpSpPr>
          <a:xfrm>
            <a:off x="12282840" y="3868560"/>
            <a:ext cx="7763760" cy="7763760"/>
            <a:chOff x="12282840" y="3868560"/>
            <a:chExt cx="7763760" cy="7763760"/>
          </a:xfrm>
        </p:grpSpPr>
        <p:sp>
          <p:nvSpPr>
            <p:cNvPr id="65" name="Freeform 20"/>
            <p:cNvSpPr/>
            <p:nvPr/>
          </p:nvSpPr>
          <p:spPr>
            <a:xfrm rot="18900000">
              <a:off x="12457080" y="59677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ffffff"/>
              </a:solidFill>
              <a:miter/>
            </a:ln>
          </p:spPr>
          <p:style>
            <a:lnRef idx="0"/>
            <a:fillRef idx="0"/>
            <a:effectRef idx="0"/>
            <a:fontRef idx="minor"/>
          </p:style>
        </p:sp>
        <p:sp>
          <p:nvSpPr>
            <p:cNvPr id="66" name="TextBox 21"/>
            <p:cNvSpPr/>
            <p:nvPr/>
          </p:nvSpPr>
          <p:spPr>
            <a:xfrm rot="18900000">
              <a:off x="13037040" y="7367400"/>
              <a:ext cx="7414920" cy="1924920"/>
            </a:xfrm>
            <a:prstGeom prst="rect">
              <a:avLst/>
            </a:prstGeom>
            <a:noFill/>
            <a:ln w="0">
              <a:noFill/>
            </a:ln>
          </p:spPr>
          <p:style>
            <a:lnRef idx="0"/>
            <a:fillRef idx="0"/>
            <a:effectRef idx="0"/>
            <a:fontRef idx="minor"/>
          </p:style>
        </p:sp>
      </p:grpSp>
      <p:sp>
        <p:nvSpPr>
          <p:cNvPr id="67" name="TextBox 22"/>
          <p:cNvSpPr/>
          <p:nvPr/>
        </p:nvSpPr>
        <p:spPr>
          <a:xfrm>
            <a:off x="13245840" y="7997040"/>
            <a:ext cx="4012920" cy="1726920"/>
          </a:xfrm>
          <a:prstGeom prst="rect">
            <a:avLst/>
          </a:prstGeom>
          <a:noFill/>
          <a:ln w="0">
            <a:noFill/>
          </a:ln>
        </p:spPr>
        <p:style>
          <a:lnRef idx="0"/>
          <a:fillRef idx="0"/>
          <a:effectRef idx="0"/>
          <a:fontRef idx="minor"/>
        </p:style>
        <p:txBody>
          <a:bodyPr lIns="0" rIns="0" tIns="0" bIns="0" anchor="t">
            <a:spAutoFit/>
          </a:bodyPr>
          <a:p>
            <a:pPr algn="just">
              <a:lnSpc>
                <a:spcPts val="3399"/>
              </a:lnSpc>
              <a:buNone/>
            </a:pPr>
            <a:r>
              <a:rPr b="0" lang="en-US" sz="3400" spc="-1" strike="noStrike">
                <a:solidFill>
                  <a:srgbClr val="227c9d"/>
                </a:solidFill>
                <a:latin typeface="Kollektif Bold"/>
              </a:rPr>
              <a:t>CANDIDATO</a:t>
            </a:r>
            <a:endParaRPr b="0" lang="en-GB" sz="3400" spc="-1" strike="noStrike">
              <a:latin typeface="Arial"/>
            </a:endParaRPr>
          </a:p>
          <a:p>
            <a:pPr algn="just">
              <a:lnSpc>
                <a:spcPts val="3399"/>
              </a:lnSpc>
              <a:buNone/>
            </a:pPr>
            <a:r>
              <a:rPr b="0" lang="en-US" sz="3400" spc="-1" strike="noStrike">
                <a:solidFill>
                  <a:srgbClr val="227c9d"/>
                </a:solidFill>
                <a:latin typeface="Kollektif Bold"/>
              </a:rPr>
              <a:t>Attilio Di Vicino</a:t>
            </a:r>
            <a:endParaRPr b="0" lang="en-GB" sz="3400" spc="-1" strike="noStrike">
              <a:latin typeface="Arial"/>
            </a:endParaRPr>
          </a:p>
          <a:p>
            <a:pPr algn="just">
              <a:lnSpc>
                <a:spcPts val="3399"/>
              </a:lnSpc>
              <a:buNone/>
            </a:pPr>
            <a:r>
              <a:rPr b="0" lang="en-US" sz="3400" spc="-1" strike="noStrike">
                <a:solidFill>
                  <a:srgbClr val="227c9d"/>
                </a:solidFill>
                <a:latin typeface="Kollektif Bold"/>
              </a:rPr>
              <a:t>Matr. 0124002347</a:t>
            </a:r>
            <a:endParaRPr b="0" lang="en-GB" sz="3400" spc="-1" strike="noStrike">
              <a:latin typeface="Arial"/>
            </a:endParaRPr>
          </a:p>
          <a:p>
            <a:pPr algn="just">
              <a:lnSpc>
                <a:spcPts val="3399"/>
              </a:lnSpc>
              <a:buNone/>
            </a:pPr>
            <a:endParaRPr b="0" lang="en-GB" sz="3400" spc="-1" strike="noStrike">
              <a:latin typeface="Arial"/>
            </a:endParaRPr>
          </a:p>
        </p:txBody>
      </p:sp>
      <p:sp>
        <p:nvSpPr>
          <p:cNvPr id="68" name="TextBox 23"/>
          <p:cNvSpPr/>
          <p:nvPr/>
        </p:nvSpPr>
        <p:spPr>
          <a:xfrm>
            <a:off x="5423040" y="1076400"/>
            <a:ext cx="7441560" cy="813240"/>
          </a:xfrm>
          <a:prstGeom prst="rect">
            <a:avLst/>
          </a:prstGeom>
          <a:noFill/>
          <a:ln w="0">
            <a:noFill/>
          </a:ln>
        </p:spPr>
        <p:style>
          <a:lnRef idx="0"/>
          <a:fillRef idx="0"/>
          <a:effectRef idx="0"/>
          <a:fontRef idx="minor"/>
        </p:style>
        <p:txBody>
          <a:bodyPr lIns="0" rIns="0" tIns="0" bIns="0" anchor="t">
            <a:spAutoFit/>
          </a:bodyPr>
          <a:p>
            <a:pPr algn="ctr">
              <a:lnSpc>
                <a:spcPts val="3200"/>
              </a:lnSpc>
              <a:buNone/>
            </a:pPr>
            <a:r>
              <a:rPr b="0" lang="en-US" sz="3200" spc="-1" strike="noStrike">
                <a:solidFill>
                  <a:srgbClr val="227c9d"/>
                </a:solidFill>
                <a:latin typeface="Kollektif Bold"/>
              </a:rPr>
              <a:t>UNIVERSITÀ DEGLI STUDI DI NAPOLI</a:t>
            </a:r>
            <a:endParaRPr b="0" lang="en-GB" sz="3200" spc="-1" strike="noStrike">
              <a:latin typeface="Arial"/>
            </a:endParaRPr>
          </a:p>
          <a:p>
            <a:pPr algn="ctr">
              <a:lnSpc>
                <a:spcPts val="3200"/>
              </a:lnSpc>
              <a:buNone/>
            </a:pPr>
            <a:r>
              <a:rPr b="0" lang="en-US" sz="3200" spc="-1" strike="noStrike">
                <a:solidFill>
                  <a:srgbClr val="227c9d"/>
                </a:solidFill>
                <a:latin typeface="Kollektif Bold"/>
              </a:rPr>
              <a:t>”</a:t>
            </a:r>
            <a:r>
              <a:rPr b="0" lang="en-US" sz="3200" spc="-1" strike="noStrike">
                <a:solidFill>
                  <a:srgbClr val="227c9d"/>
                </a:solidFill>
                <a:latin typeface="Kollektif Bold"/>
              </a:rPr>
              <a:t>PARTHENOPE”</a:t>
            </a:r>
            <a:endParaRPr b="0" lang="en-GB" sz="3200" spc="-1" strike="noStrike">
              <a:latin typeface="Arial"/>
            </a:endParaRPr>
          </a:p>
        </p:txBody>
      </p:sp>
    </p:spTree>
  </p:cSld>
  <mc:AlternateContent>
    <mc:Choice Requires="p14">
      <p:transition p14:dur="10"/>
    </mc:Choice>
    <mc:Fallback>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Freeform 2"/>
          <p:cNvSpPr/>
          <p:nvPr/>
        </p:nvSpPr>
        <p:spPr>
          <a:xfrm rot="10800000">
            <a:off x="9720" y="59137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314" name="Freeform 3"/>
          <p:cNvSpPr/>
          <p:nvPr/>
        </p:nvSpPr>
        <p:spPr>
          <a:xfrm>
            <a:off x="1083960" y="59421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315" name="Freeform 4"/>
          <p:cNvSpPr/>
          <p:nvPr/>
        </p:nvSpPr>
        <p:spPr>
          <a:xfrm>
            <a:off x="0" y="70261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316" name="Freeform 5"/>
          <p:cNvSpPr/>
          <p:nvPr/>
        </p:nvSpPr>
        <p:spPr>
          <a:xfrm rot="10800000">
            <a:off x="3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317" name="Freeform 6"/>
          <p:cNvSpPr/>
          <p:nvPr/>
        </p:nvSpPr>
        <p:spPr>
          <a:xfrm rot="16200000">
            <a:off x="10839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318" name="Freeform 7"/>
          <p:cNvSpPr/>
          <p:nvPr/>
        </p:nvSpPr>
        <p:spPr>
          <a:xfrm rot="10800000">
            <a:off x="1083960" y="9194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319" name="Freeform 8"/>
          <p:cNvSpPr/>
          <p:nvPr/>
        </p:nvSpPr>
        <p:spPr>
          <a:xfrm rot="10800000">
            <a:off x="33220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320" name="Freeform 9"/>
          <p:cNvSpPr/>
          <p:nvPr/>
        </p:nvSpPr>
        <p:spPr>
          <a:xfrm>
            <a:off x="3321720" y="7035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8"/>
            <a:srcRect/>
            <a:stretch/>
          </a:blipFill>
          <a:ln w="0">
            <a:noFill/>
          </a:ln>
        </p:spPr>
        <p:style>
          <a:lnRef idx="0"/>
          <a:fillRef idx="0"/>
          <a:effectRef idx="0"/>
          <a:fontRef idx="minor"/>
        </p:style>
      </p:sp>
      <p:sp>
        <p:nvSpPr>
          <p:cNvPr id="321" name="Freeform 10"/>
          <p:cNvSpPr/>
          <p:nvPr/>
        </p:nvSpPr>
        <p:spPr>
          <a:xfrm rot="5400000">
            <a:off x="44056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9"/>
            <a:srcRect/>
            <a:stretch/>
          </a:blipFill>
          <a:ln w="0">
            <a:noFill/>
          </a:ln>
        </p:spPr>
        <p:style>
          <a:lnRef idx="0"/>
          <a:fillRef idx="0"/>
          <a:effectRef idx="0"/>
          <a:fontRef idx="minor"/>
        </p:style>
      </p:sp>
      <p:sp>
        <p:nvSpPr>
          <p:cNvPr id="322" name="Freeform 11"/>
          <p:cNvSpPr/>
          <p:nvPr/>
        </p:nvSpPr>
        <p:spPr>
          <a:xfrm>
            <a:off x="22381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323" name="Freeform 12"/>
          <p:cNvSpPr/>
          <p:nvPr/>
        </p:nvSpPr>
        <p:spPr>
          <a:xfrm>
            <a:off x="33217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324" name="Freeform 13"/>
          <p:cNvSpPr/>
          <p:nvPr/>
        </p:nvSpPr>
        <p:spPr>
          <a:xfrm rot="5400000">
            <a:off x="360" y="9193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grpSp>
        <p:nvGrpSpPr>
          <p:cNvPr id="325" name="Group 14"/>
          <p:cNvGrpSpPr/>
          <p:nvPr/>
        </p:nvGrpSpPr>
        <p:grpSpPr>
          <a:xfrm>
            <a:off x="13133520" y="5474880"/>
            <a:ext cx="8837280" cy="8845560"/>
            <a:chOff x="13133520" y="5474880"/>
            <a:chExt cx="8837280" cy="8845560"/>
          </a:xfrm>
        </p:grpSpPr>
        <p:grpSp>
          <p:nvGrpSpPr>
            <p:cNvPr id="326" name="Group 15"/>
            <p:cNvGrpSpPr/>
            <p:nvPr/>
          </p:nvGrpSpPr>
          <p:grpSpPr>
            <a:xfrm>
              <a:off x="14207040" y="5474880"/>
              <a:ext cx="7763760" cy="7764120"/>
              <a:chOff x="14207040" y="5474880"/>
              <a:chExt cx="7763760" cy="7764120"/>
            </a:xfrm>
          </p:grpSpPr>
          <p:sp>
            <p:nvSpPr>
              <p:cNvPr id="327" name="Freeform 16"/>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328" name="TextBox 17"/>
              <p:cNvSpPr/>
              <p:nvPr/>
            </p:nvSpPr>
            <p:spPr>
              <a:xfrm rot="2700000">
                <a:off x="13801680" y="8974440"/>
                <a:ext cx="7414920" cy="1924920"/>
              </a:xfrm>
              <a:prstGeom prst="rect">
                <a:avLst/>
              </a:prstGeom>
              <a:noFill/>
              <a:ln w="0">
                <a:noFill/>
              </a:ln>
            </p:spPr>
            <p:style>
              <a:lnRef idx="0"/>
              <a:fillRef idx="0"/>
              <a:effectRef idx="0"/>
              <a:fontRef idx="minor"/>
            </p:style>
          </p:sp>
        </p:grpSp>
        <p:sp>
          <p:nvSpPr>
            <p:cNvPr id="329" name="AutoShape 18"/>
            <p:cNvSpPr/>
            <p:nvPr/>
          </p:nvSpPr>
          <p:spPr>
            <a:xfrm>
              <a:off x="13918320" y="8394120"/>
              <a:ext cx="5185440" cy="5132520"/>
            </a:xfrm>
            <a:prstGeom prst="line">
              <a:avLst/>
            </a:prstGeom>
            <a:ln w="38100">
              <a:solidFill>
                <a:srgbClr val="8ca9ad"/>
              </a:solidFill>
              <a:round/>
            </a:ln>
          </p:spPr>
          <p:style>
            <a:lnRef idx="0"/>
            <a:fillRef idx="0"/>
            <a:effectRef idx="0"/>
            <a:fontRef idx="minor"/>
          </p:style>
        </p:sp>
        <p:sp>
          <p:nvSpPr>
            <p:cNvPr id="330" name="AutoShape 19"/>
            <p:cNvSpPr/>
            <p:nvPr/>
          </p:nvSpPr>
          <p:spPr>
            <a:xfrm>
              <a:off x="13704480" y="8706600"/>
              <a:ext cx="5038920" cy="5038920"/>
            </a:xfrm>
            <a:prstGeom prst="line">
              <a:avLst/>
            </a:prstGeom>
            <a:ln w="38100">
              <a:solidFill>
                <a:srgbClr val="8ca9ad"/>
              </a:solidFill>
              <a:round/>
            </a:ln>
          </p:spPr>
          <p:style>
            <a:lnRef idx="0"/>
            <a:fillRef idx="0"/>
            <a:effectRef idx="0"/>
            <a:fontRef idx="minor"/>
          </p:style>
        </p:sp>
        <p:sp>
          <p:nvSpPr>
            <p:cNvPr id="331" name="AutoShape 20"/>
            <p:cNvSpPr/>
            <p:nvPr/>
          </p:nvSpPr>
          <p:spPr>
            <a:xfrm>
              <a:off x="13524840" y="9065160"/>
              <a:ext cx="4867200" cy="4867200"/>
            </a:xfrm>
            <a:prstGeom prst="line">
              <a:avLst/>
            </a:prstGeom>
            <a:ln w="38100">
              <a:solidFill>
                <a:srgbClr val="8ca9ad"/>
              </a:solidFill>
              <a:round/>
            </a:ln>
          </p:spPr>
          <p:style>
            <a:lnRef idx="0"/>
            <a:fillRef idx="0"/>
            <a:effectRef idx="0"/>
            <a:fontRef idx="minor"/>
          </p:style>
        </p:sp>
        <p:sp>
          <p:nvSpPr>
            <p:cNvPr id="332" name="AutoShape 21"/>
            <p:cNvSpPr/>
            <p:nvPr/>
          </p:nvSpPr>
          <p:spPr>
            <a:xfrm>
              <a:off x="13398120" y="9451440"/>
              <a:ext cx="4690800" cy="4690440"/>
            </a:xfrm>
            <a:prstGeom prst="line">
              <a:avLst/>
            </a:prstGeom>
            <a:ln w="38100">
              <a:solidFill>
                <a:srgbClr val="8ca9ad"/>
              </a:solidFill>
              <a:round/>
            </a:ln>
          </p:spPr>
          <p:style>
            <a:lnRef idx="0"/>
            <a:fillRef idx="0"/>
            <a:effectRef idx="0"/>
            <a:fontRef idx="minor"/>
          </p:style>
        </p:sp>
        <p:sp>
          <p:nvSpPr>
            <p:cNvPr id="333" name="AutoShape 22"/>
            <p:cNvSpPr/>
            <p:nvPr/>
          </p:nvSpPr>
          <p:spPr>
            <a:xfrm>
              <a:off x="13254480" y="9891000"/>
              <a:ext cx="4347720" cy="4347720"/>
            </a:xfrm>
            <a:prstGeom prst="line">
              <a:avLst/>
            </a:prstGeom>
            <a:ln w="38100">
              <a:solidFill>
                <a:srgbClr val="8ca9ad"/>
              </a:solidFill>
              <a:round/>
            </a:ln>
          </p:spPr>
          <p:style>
            <a:lnRef idx="0"/>
            <a:fillRef idx="0"/>
            <a:effectRef idx="0"/>
            <a:fontRef idx="minor"/>
          </p:style>
        </p:sp>
        <p:sp>
          <p:nvSpPr>
            <p:cNvPr id="334" name="AutoShape 23"/>
            <p:cNvSpPr/>
            <p:nvPr/>
          </p:nvSpPr>
          <p:spPr>
            <a:xfrm>
              <a:off x="13133520" y="10334880"/>
              <a:ext cx="3963600" cy="3985560"/>
            </a:xfrm>
            <a:prstGeom prst="line">
              <a:avLst/>
            </a:prstGeom>
            <a:ln w="38100">
              <a:solidFill>
                <a:srgbClr val="8ca9ad"/>
              </a:solidFill>
              <a:round/>
            </a:ln>
          </p:spPr>
          <p:style>
            <a:lnRef idx="0"/>
            <a:fillRef idx="0"/>
            <a:effectRef idx="0"/>
            <a:fontRef idx="minor"/>
          </p:style>
        </p:sp>
        <p:sp>
          <p:nvSpPr>
            <p:cNvPr id="335" name="AutoShape 24"/>
            <p:cNvSpPr/>
            <p:nvPr/>
          </p:nvSpPr>
          <p:spPr>
            <a:xfrm>
              <a:off x="13159440" y="10896480"/>
              <a:ext cx="3377520" cy="3360240"/>
            </a:xfrm>
            <a:prstGeom prst="line">
              <a:avLst/>
            </a:prstGeom>
            <a:ln w="38100">
              <a:solidFill>
                <a:srgbClr val="8ca9ad"/>
              </a:solidFill>
              <a:round/>
            </a:ln>
          </p:spPr>
          <p:style>
            <a:lnRef idx="0"/>
            <a:fillRef idx="0"/>
            <a:effectRef idx="0"/>
            <a:fontRef idx="minor"/>
          </p:style>
        </p:sp>
        <p:sp>
          <p:nvSpPr>
            <p:cNvPr id="336" name="AutoShape 25"/>
            <p:cNvSpPr/>
            <p:nvPr/>
          </p:nvSpPr>
          <p:spPr>
            <a:xfrm>
              <a:off x="13247640" y="11573640"/>
              <a:ext cx="2628720" cy="2671920"/>
            </a:xfrm>
            <a:prstGeom prst="line">
              <a:avLst/>
            </a:prstGeom>
            <a:ln w="38100">
              <a:solidFill>
                <a:srgbClr val="8ca9ad"/>
              </a:solidFill>
              <a:round/>
            </a:ln>
          </p:spPr>
          <p:style>
            <a:lnRef idx="0"/>
            <a:fillRef idx="0"/>
            <a:effectRef idx="0"/>
            <a:fontRef idx="minor"/>
          </p:style>
        </p:sp>
        <p:sp>
          <p:nvSpPr>
            <p:cNvPr id="337" name="AutoShape 26"/>
            <p:cNvSpPr/>
            <p:nvPr/>
          </p:nvSpPr>
          <p:spPr>
            <a:xfrm>
              <a:off x="13631040" y="12484440"/>
              <a:ext cx="1342440" cy="1342800"/>
            </a:xfrm>
            <a:prstGeom prst="line">
              <a:avLst/>
            </a:prstGeom>
            <a:ln w="38100">
              <a:solidFill>
                <a:srgbClr val="8ca9ad"/>
              </a:solidFill>
              <a:round/>
            </a:ln>
          </p:spPr>
          <p:style>
            <a:lnRef idx="0"/>
            <a:fillRef idx="0"/>
            <a:effectRef idx="0"/>
            <a:fontRef idx="minor"/>
          </p:style>
        </p:sp>
      </p:grpSp>
      <p:sp>
        <p:nvSpPr>
          <p:cNvPr id="338" name="TextBox 27"/>
          <p:cNvSpPr/>
          <p:nvPr/>
        </p:nvSpPr>
        <p:spPr>
          <a:xfrm>
            <a:off x="757440" y="1585800"/>
            <a:ext cx="4937400" cy="1006200"/>
          </a:xfrm>
          <a:prstGeom prst="rect">
            <a:avLst/>
          </a:prstGeom>
          <a:noFill/>
          <a:ln w="0">
            <a:noFill/>
          </a:ln>
        </p:spPr>
        <p:style>
          <a:lnRef idx="0"/>
          <a:fillRef idx="0"/>
          <a:effectRef idx="0"/>
          <a:fontRef idx="minor"/>
        </p:style>
        <p:txBody>
          <a:bodyPr lIns="0" rIns="0" tIns="0" bIns="0" anchor="t">
            <a:spAutoFit/>
          </a:bodyPr>
          <a:p>
            <a:pPr>
              <a:lnSpc>
                <a:spcPts val="3960"/>
              </a:lnSpc>
              <a:buNone/>
            </a:pPr>
            <a:r>
              <a:rPr b="0" lang="en-US" sz="4000" spc="-1" strike="noStrike">
                <a:solidFill>
                  <a:srgbClr val="fe6d73"/>
                </a:solidFill>
                <a:latin typeface="Kollektif Bold"/>
              </a:rPr>
              <a:t>SELF-ORGANIZING</a:t>
            </a:r>
            <a:endParaRPr b="0" lang="en-GB" sz="4000" spc="-1" strike="noStrike">
              <a:latin typeface="Arial"/>
            </a:endParaRPr>
          </a:p>
          <a:p>
            <a:pPr>
              <a:lnSpc>
                <a:spcPts val="3960"/>
              </a:lnSpc>
              <a:buNone/>
            </a:pPr>
            <a:r>
              <a:rPr b="0" lang="en-US" sz="4000" spc="-1" strike="noStrike">
                <a:solidFill>
                  <a:srgbClr val="fe6d73"/>
                </a:solidFill>
                <a:latin typeface="Kollektif Bold"/>
              </a:rPr>
              <a:t>MAPS</a:t>
            </a:r>
            <a:endParaRPr b="0" lang="en-GB" sz="4000" spc="-1" strike="noStrike">
              <a:latin typeface="Arial"/>
            </a:endParaRPr>
          </a:p>
        </p:txBody>
      </p:sp>
      <p:sp>
        <p:nvSpPr>
          <p:cNvPr id="339" name="TextBox 28"/>
          <p:cNvSpPr/>
          <p:nvPr/>
        </p:nvSpPr>
        <p:spPr>
          <a:xfrm>
            <a:off x="6615720" y="1589040"/>
            <a:ext cx="5056200" cy="109764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Lo sviluppo del </a:t>
            </a:r>
            <a:r>
              <a:rPr b="0" lang="en-US" sz="2400" spc="-1" strike="noStrike">
                <a:solidFill>
                  <a:srgbClr val="545454"/>
                </a:solidFill>
                <a:latin typeface="DM Sans Bold"/>
              </a:rPr>
              <a:t>codice </a:t>
            </a:r>
            <a:r>
              <a:rPr b="0" lang="en-US" sz="2400" spc="-1" strike="noStrike">
                <a:solidFill>
                  <a:srgbClr val="545454"/>
                </a:solidFill>
                <a:latin typeface="DM Sans"/>
              </a:rPr>
              <a:t>è avvenuto</a:t>
            </a:r>
            <a:r>
              <a:rPr b="0" lang="en-US" sz="2400" spc="-1" strike="noStrike">
                <a:solidFill>
                  <a:srgbClr val="545454"/>
                </a:solidFill>
                <a:latin typeface="DM Sans Bold"/>
              </a:rPr>
              <a:t> senza </a:t>
            </a:r>
            <a:r>
              <a:rPr b="0" lang="en-US" sz="2400" spc="-1" strike="noStrike">
                <a:solidFill>
                  <a:srgbClr val="545454"/>
                </a:solidFill>
                <a:latin typeface="DM Sans"/>
              </a:rPr>
              <a:t>l’ausilio di particolari </a:t>
            </a:r>
            <a:r>
              <a:rPr b="0" lang="en-US" sz="2400" spc="-1" strike="noStrike">
                <a:solidFill>
                  <a:srgbClr val="545454"/>
                </a:solidFill>
                <a:latin typeface="DM Sans Bold"/>
              </a:rPr>
              <a:t>librerie.</a:t>
            </a:r>
            <a:endParaRPr b="0" lang="en-GB" sz="2400" spc="-1" strike="noStrike">
              <a:latin typeface="Arial"/>
            </a:endParaRPr>
          </a:p>
        </p:txBody>
      </p:sp>
      <p:sp>
        <p:nvSpPr>
          <p:cNvPr id="340" name="TextBox 29"/>
          <p:cNvSpPr/>
          <p:nvPr/>
        </p:nvSpPr>
        <p:spPr>
          <a:xfrm>
            <a:off x="12202920" y="1589040"/>
            <a:ext cx="5056200" cy="109692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Il </a:t>
            </a:r>
            <a:r>
              <a:rPr b="0" lang="en-US" sz="2400" spc="-1" strike="noStrike">
                <a:solidFill>
                  <a:srgbClr val="545454"/>
                </a:solidFill>
                <a:latin typeface="DM Sans Bold"/>
              </a:rPr>
              <a:t>dataset</a:t>
            </a:r>
            <a:r>
              <a:rPr b="0" lang="en-US" sz="2400" spc="-1" strike="noStrike">
                <a:solidFill>
                  <a:srgbClr val="545454"/>
                </a:solidFill>
                <a:latin typeface="DM Sans"/>
              </a:rPr>
              <a:t> preso in considerazione è </a:t>
            </a:r>
            <a:r>
              <a:rPr b="0" lang="en-US" sz="2400" spc="-1" strike="noStrike">
                <a:solidFill>
                  <a:srgbClr val="545454"/>
                </a:solidFill>
                <a:latin typeface="DM Sans Bold"/>
              </a:rPr>
              <a:t>TESS/Kepler.</a:t>
            </a:r>
            <a:endParaRPr b="0" lang="en-GB" sz="2400" spc="-1" strike="noStrike">
              <a:latin typeface="Arial"/>
            </a:endParaRPr>
          </a:p>
        </p:txBody>
      </p:sp>
      <p:sp>
        <p:nvSpPr>
          <p:cNvPr id="341" name="TextBox 30"/>
          <p:cNvSpPr/>
          <p:nvPr/>
        </p:nvSpPr>
        <p:spPr>
          <a:xfrm>
            <a:off x="6615720" y="3761640"/>
            <a:ext cx="5056200" cy="292572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Bold"/>
              </a:rPr>
              <a:t>I pesi dei neuroni</a:t>
            </a:r>
            <a:r>
              <a:rPr b="0" lang="en-US" sz="2400" spc="-1" strike="noStrike">
                <a:solidFill>
                  <a:srgbClr val="545454"/>
                </a:solidFill>
                <a:latin typeface="DM Sans"/>
              </a:rPr>
              <a:t> artificiali sono stati </a:t>
            </a:r>
            <a:r>
              <a:rPr b="0" lang="en-US" sz="2400" spc="-1" strike="noStrike">
                <a:solidFill>
                  <a:srgbClr val="545454"/>
                </a:solidFill>
                <a:latin typeface="DM Sans Bold"/>
              </a:rPr>
              <a:t>inizializzati</a:t>
            </a:r>
            <a:r>
              <a:rPr b="0" lang="en-US" sz="2400" spc="-1" strike="noStrike">
                <a:solidFill>
                  <a:srgbClr val="545454"/>
                </a:solidFill>
                <a:latin typeface="DM Sans"/>
              </a:rPr>
              <a:t> prendendo in modo </a:t>
            </a:r>
            <a:r>
              <a:rPr b="0" lang="en-US" sz="2400" spc="-1" strike="noStrike">
                <a:solidFill>
                  <a:srgbClr val="545454"/>
                </a:solidFill>
                <a:latin typeface="DM Sans Bold"/>
              </a:rPr>
              <a:t>pseudo-casuale</a:t>
            </a:r>
            <a:r>
              <a:rPr b="0" lang="en-US" sz="2400" spc="-1" strike="noStrike">
                <a:solidFill>
                  <a:srgbClr val="545454"/>
                </a:solidFill>
                <a:latin typeface="DM Sans"/>
              </a:rPr>
              <a:t> </a:t>
            </a:r>
            <a:r>
              <a:rPr b="0" lang="en-US" sz="2400" spc="-1" strike="noStrike">
                <a:solidFill>
                  <a:srgbClr val="545454"/>
                </a:solidFill>
                <a:latin typeface="DM Sans Bold"/>
              </a:rPr>
              <a:t>campioni dal dataset</a:t>
            </a:r>
            <a:r>
              <a:rPr b="0" lang="en-US" sz="2400" spc="-1" strike="noStrike">
                <a:solidFill>
                  <a:srgbClr val="545454"/>
                </a:solidFill>
                <a:latin typeface="DM Sans"/>
              </a:rPr>
              <a:t>, includendo il </a:t>
            </a:r>
            <a:r>
              <a:rPr b="0" lang="en-US" sz="2400" spc="-1" strike="noStrike">
                <a:solidFill>
                  <a:srgbClr val="545454"/>
                </a:solidFill>
                <a:latin typeface="DM Sans Bold"/>
              </a:rPr>
              <a:t>50%</a:t>
            </a:r>
            <a:r>
              <a:rPr b="0" lang="en-US" sz="2400" spc="-1" strike="noStrike">
                <a:solidFill>
                  <a:srgbClr val="545454"/>
                </a:solidFill>
                <a:latin typeface="DM Sans"/>
              </a:rPr>
              <a:t> della classe </a:t>
            </a:r>
            <a:r>
              <a:rPr b="0" lang="en-US" sz="2400" spc="-1" strike="noStrike">
                <a:solidFill>
                  <a:srgbClr val="545454"/>
                </a:solidFill>
                <a:latin typeface="DM Sans Bold"/>
              </a:rPr>
              <a:t>Vero Pianeta</a:t>
            </a:r>
            <a:r>
              <a:rPr b="0" lang="en-US" sz="2400" spc="-1" strike="noStrike">
                <a:solidFill>
                  <a:srgbClr val="545454"/>
                </a:solidFill>
                <a:latin typeface="DM Sans"/>
              </a:rPr>
              <a:t> e il </a:t>
            </a:r>
            <a:r>
              <a:rPr b="0" lang="en-US" sz="2400" spc="-1" strike="noStrike">
                <a:solidFill>
                  <a:srgbClr val="545454"/>
                </a:solidFill>
                <a:latin typeface="DM Sans Bold"/>
              </a:rPr>
              <a:t>50%</a:t>
            </a:r>
            <a:r>
              <a:rPr b="0" lang="en-US" sz="2400" spc="-1" strike="noStrike">
                <a:solidFill>
                  <a:srgbClr val="545454"/>
                </a:solidFill>
                <a:latin typeface="DM Sans"/>
              </a:rPr>
              <a:t> della classe </a:t>
            </a:r>
            <a:r>
              <a:rPr b="0" lang="en-US" sz="2400" spc="-1" strike="noStrike">
                <a:solidFill>
                  <a:srgbClr val="545454"/>
                </a:solidFill>
                <a:latin typeface="DM Sans Bold"/>
              </a:rPr>
              <a:t>Falso Pianeta.</a:t>
            </a:r>
            <a:endParaRPr b="0" lang="en-GB" sz="2400" spc="-1" strike="noStrike">
              <a:latin typeface="Arial"/>
            </a:endParaRPr>
          </a:p>
        </p:txBody>
      </p:sp>
      <p:sp>
        <p:nvSpPr>
          <p:cNvPr id="342" name="TextBox 31"/>
          <p:cNvSpPr/>
          <p:nvPr/>
        </p:nvSpPr>
        <p:spPr>
          <a:xfrm>
            <a:off x="12202920" y="3761640"/>
            <a:ext cx="5056200" cy="219420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Sono stati condotti </a:t>
            </a:r>
            <a:r>
              <a:rPr b="0" lang="en-US" sz="2400" spc="-1" strike="noStrike">
                <a:solidFill>
                  <a:srgbClr val="545454"/>
                </a:solidFill>
                <a:latin typeface="DM Sans Bold"/>
              </a:rPr>
              <a:t>4 test</a:t>
            </a:r>
            <a:r>
              <a:rPr b="0" lang="en-US" sz="2400" spc="-1" strike="noStrike">
                <a:solidFill>
                  <a:srgbClr val="545454"/>
                </a:solidFill>
                <a:latin typeface="DM Sans"/>
              </a:rPr>
              <a:t> diversi, sfruttando appieno le potenzialità della SOM nella </a:t>
            </a:r>
            <a:r>
              <a:rPr b="0" lang="en-US" sz="2400" spc="-1" strike="noStrike">
                <a:solidFill>
                  <a:srgbClr val="545454"/>
                </a:solidFill>
                <a:latin typeface="DM Sans Bold"/>
              </a:rPr>
              <a:t>visualizzazione dei dati</a:t>
            </a:r>
            <a:r>
              <a:rPr b="0" lang="en-US" sz="2400" spc="-1" strike="noStrike">
                <a:solidFill>
                  <a:srgbClr val="545454"/>
                </a:solidFill>
                <a:latin typeface="DM Sans"/>
              </a:rPr>
              <a:t> e nella </a:t>
            </a:r>
            <a:r>
              <a:rPr b="0" lang="en-US" sz="2400" spc="-1" strike="noStrike">
                <a:solidFill>
                  <a:srgbClr val="545454"/>
                </a:solidFill>
                <a:latin typeface="DM Sans Bold"/>
              </a:rPr>
              <a:t>riduzione della dimensionalità.</a:t>
            </a:r>
            <a:endParaRPr b="0" lang="en-GB" sz="2400" spc="-1" strike="noStrike">
              <a:latin typeface="Arial"/>
            </a:endParaRPr>
          </a:p>
        </p:txBody>
      </p:sp>
      <p:pic>
        <p:nvPicPr>
          <p:cNvPr id="343" name="Immagine 31" descr="Immagine che contiene linea, modello, triangolo, diagramma&#10;&#10;Descrizione generata automaticamente"/>
          <p:cNvPicPr/>
          <p:nvPr/>
        </p:nvPicPr>
        <p:blipFill>
          <a:blip r:embed="rId13"/>
          <a:stretch/>
        </p:blipFill>
        <p:spPr>
          <a:xfrm>
            <a:off x="-4680" y="5402160"/>
            <a:ext cx="6740280" cy="4879440"/>
          </a:xfrm>
          <a:prstGeom prst="rect">
            <a:avLst/>
          </a:prstGeom>
          <a:ln w="0">
            <a:noFill/>
          </a:ln>
        </p:spPr>
      </p:pic>
      <p:sp>
        <p:nvSpPr>
          <p:cNvPr id="344" name="TextBox 30"/>
          <p:cNvSpPr/>
          <p:nvPr/>
        </p:nvSpPr>
        <p:spPr>
          <a:xfrm>
            <a:off x="6101280" y="7216200"/>
            <a:ext cx="7008840" cy="4023000"/>
          </a:xfrm>
          <a:prstGeom prst="rect">
            <a:avLst/>
          </a:prstGeom>
          <a:noFill/>
          <a:ln w="0">
            <a:noFill/>
          </a:ln>
        </p:spPr>
        <p:style>
          <a:lnRef idx="0"/>
          <a:fillRef idx="0"/>
          <a:effectRef idx="0"/>
          <a:fontRef idx="minor"/>
        </p:style>
        <p:txBody>
          <a:bodyPr lIns="0" rIns="0" tIns="0" bIns="0" anchor="t">
            <a:spAutoFit/>
          </a:bodyPr>
          <a:p>
            <a:pPr lvl="1" marL="1059120" indent="-343080">
              <a:lnSpc>
                <a:spcPts val="2880"/>
              </a:lnSpc>
              <a:buClr>
                <a:srgbClr val="545454"/>
              </a:buClr>
              <a:buFont typeface="Arial"/>
              <a:buChar char="•"/>
            </a:pPr>
            <a:r>
              <a:rPr b="1" lang="en-US" sz="2800" spc="-1" strike="noStrike">
                <a:solidFill>
                  <a:srgbClr val="545454"/>
                </a:solidFill>
                <a:latin typeface="Calibri"/>
                <a:ea typeface="Calibri"/>
              </a:rPr>
              <a:t>Kohonen</a:t>
            </a:r>
            <a:r>
              <a:rPr b="0" lang="en-US" sz="2800" spc="-1" strike="noStrike">
                <a:solidFill>
                  <a:srgbClr val="545454"/>
                </a:solidFill>
                <a:latin typeface="Calibri"/>
                <a:ea typeface="Calibri"/>
              </a:rPr>
              <a:t>, il padre delle SOM, ci suggerisce una procedura per passare dalla mappa alla </a:t>
            </a:r>
            <a:r>
              <a:rPr b="1" lang="en-US" sz="2800" spc="-1" strike="noStrike">
                <a:solidFill>
                  <a:srgbClr val="545454"/>
                </a:solidFill>
                <a:latin typeface="Calibri"/>
                <a:ea typeface="Calibri"/>
              </a:rPr>
              <a:t>classificazione, </a:t>
            </a:r>
            <a:r>
              <a:rPr b="0" lang="en-US" sz="2800" spc="-1" strike="noStrike">
                <a:solidFill>
                  <a:srgbClr val="545454"/>
                </a:solidFill>
                <a:latin typeface="Calibri"/>
                <a:ea typeface="Calibri"/>
              </a:rPr>
              <a:t>il </a:t>
            </a:r>
            <a:r>
              <a:rPr b="1" lang="en-US" sz="2800" spc="-1" strike="noStrike">
                <a:solidFill>
                  <a:srgbClr val="545454"/>
                </a:solidFill>
                <a:latin typeface="Calibri"/>
                <a:ea typeface="Calibri"/>
              </a:rPr>
              <a:t>pre-requisito</a:t>
            </a:r>
            <a:r>
              <a:rPr b="0" lang="en-US" sz="2800" spc="-1" strike="noStrike">
                <a:solidFill>
                  <a:srgbClr val="545454"/>
                </a:solidFill>
                <a:latin typeface="Calibri"/>
                <a:ea typeface="Calibri"/>
              </a:rPr>
              <a:t> è avere un </a:t>
            </a:r>
            <a:r>
              <a:rPr b="1" lang="en-US" sz="2800" spc="-1" strike="noStrike">
                <a:solidFill>
                  <a:srgbClr val="545454"/>
                </a:solidFill>
                <a:latin typeface="Calibri"/>
                <a:ea typeface="Calibri"/>
              </a:rPr>
              <a:t>dataset etichettato</a:t>
            </a:r>
            <a:r>
              <a:rPr b="0" lang="en-US" sz="2800" spc="-1" strike="noStrike">
                <a:solidFill>
                  <a:srgbClr val="545454"/>
                </a:solidFill>
                <a:latin typeface="Calibri"/>
                <a:ea typeface="Calibri"/>
              </a:rPr>
              <a:t>, dopodiché si passa alla </a:t>
            </a:r>
            <a:r>
              <a:rPr b="1" lang="en-US" sz="2800" spc="-1" strike="noStrike">
                <a:solidFill>
                  <a:srgbClr val="545454"/>
                </a:solidFill>
                <a:latin typeface="Calibri"/>
                <a:ea typeface="Calibri"/>
              </a:rPr>
              <a:t>“calibrazione”   dei neuroni</a:t>
            </a:r>
            <a:r>
              <a:rPr b="0" lang="en-US" sz="2800" spc="-1" strike="noStrike">
                <a:solidFill>
                  <a:srgbClr val="545454"/>
                </a:solidFill>
                <a:latin typeface="Calibri"/>
                <a:ea typeface="Calibri"/>
              </a:rPr>
              <a:t> e, usando il </a:t>
            </a:r>
            <a:r>
              <a:rPr b="1" lang="en-US" sz="2800" spc="-1" strike="noStrike">
                <a:solidFill>
                  <a:srgbClr val="545454"/>
                </a:solidFill>
                <a:latin typeface="Calibri"/>
                <a:ea typeface="Calibri"/>
              </a:rPr>
              <a:t>KNN</a:t>
            </a:r>
            <a:r>
              <a:rPr b="0" lang="en-US" sz="2800" spc="-1" strike="noStrike">
                <a:solidFill>
                  <a:srgbClr val="545454"/>
                </a:solidFill>
                <a:latin typeface="Calibri"/>
                <a:ea typeface="Calibri"/>
              </a:rPr>
              <a:t>, si stipula    una statistica e una </a:t>
            </a:r>
            <a:r>
              <a:rPr b="1" lang="en-US" sz="2800" spc="-1" strike="noStrike">
                <a:solidFill>
                  <a:srgbClr val="545454"/>
                </a:solidFill>
                <a:latin typeface="Calibri"/>
                <a:ea typeface="Calibri"/>
              </a:rPr>
              <a:t>classificazione</a:t>
            </a:r>
            <a:r>
              <a:rPr b="0" lang="en-US" sz="2800" spc="-1" strike="noStrike">
                <a:solidFill>
                  <a:srgbClr val="545454"/>
                </a:solidFill>
                <a:latin typeface="Calibri"/>
                <a:ea typeface="Calibri"/>
              </a:rPr>
              <a:t>.</a:t>
            </a:r>
            <a:endParaRPr b="0" lang="en-GB" sz="2800" spc="-1" strike="noStrike">
              <a:latin typeface="Arial"/>
            </a:endParaRPr>
          </a:p>
          <a:p>
            <a:pPr>
              <a:lnSpc>
                <a:spcPts val="2880"/>
              </a:lnSpc>
              <a:buNone/>
            </a:pPr>
            <a:endParaRPr b="0" lang="en-GB" sz="24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10">
                                  <p:stCondLst>
                                    <p:cond delay="0"/>
                                  </p:stCondLst>
                                  <p:childTnLst>
                                    <p:set>
                                      <p:cBhvr>
                                        <p:cTn id="151" dur="1" fill="hold">
                                          <p:stCondLst>
                                            <p:cond delay="0"/>
                                          </p:stCondLst>
                                        </p:cTn>
                                        <p:tgtEl>
                                          <p:spTgt spid="340"/>
                                        </p:tgtEl>
                                        <p:attrNameLst>
                                          <p:attrName>style.visibility</p:attrName>
                                        </p:attrNameLst>
                                      </p:cBhvr>
                                      <p:to>
                                        <p:strVal val="visible"/>
                                      </p:to>
                                    </p:set>
                                    <p:animEffect filter="fade" transition="in">
                                      <p:cBhvr additive="repl">
                                        <p:cTn id="152" dur="500"/>
                                        <p:tgtEl>
                                          <p:spTgt spid="340"/>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341"/>
                                        </p:tgtEl>
                                        <p:attrNameLst>
                                          <p:attrName>style.visibility</p:attrName>
                                        </p:attrNameLst>
                                      </p:cBhvr>
                                      <p:to>
                                        <p:strVal val="visible"/>
                                      </p:to>
                                    </p:set>
                                    <p:animEffect filter="fade" transition="in">
                                      <p:cBhvr additive="repl">
                                        <p:cTn id="157" dur="500"/>
                                        <p:tgtEl>
                                          <p:spTgt spid="341"/>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0">
                                  <p:stCondLst>
                                    <p:cond delay="0"/>
                                  </p:stCondLst>
                                  <p:childTnLst>
                                    <p:set>
                                      <p:cBhvr>
                                        <p:cTn id="161" dur="1" fill="hold">
                                          <p:stCondLst>
                                            <p:cond delay="0"/>
                                          </p:stCondLst>
                                        </p:cTn>
                                        <p:tgtEl>
                                          <p:spTgt spid="342"/>
                                        </p:tgtEl>
                                        <p:attrNameLst>
                                          <p:attrName>style.visibility</p:attrName>
                                        </p:attrNameLst>
                                      </p:cBhvr>
                                      <p:to>
                                        <p:strVal val="visible"/>
                                      </p:to>
                                    </p:set>
                                    <p:animEffect filter="fade" transition="in">
                                      <p:cBhvr additive="repl">
                                        <p:cTn id="162" dur="500"/>
                                        <p:tgtEl>
                                          <p:spTgt spid="342"/>
                                        </p:tgtEl>
                                      </p:cBhvr>
                                    </p:animEffec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0">
                                  <p:stCondLst>
                                    <p:cond delay="0"/>
                                  </p:stCondLst>
                                  <p:childTnLst>
                                    <p:set>
                                      <p:cBhvr>
                                        <p:cTn id="166" dur="1" fill="hold">
                                          <p:stCondLst>
                                            <p:cond delay="0"/>
                                          </p:stCondLst>
                                        </p:cTn>
                                        <p:tgtEl>
                                          <p:spTgt spid="344"/>
                                        </p:tgtEl>
                                        <p:attrNameLst>
                                          <p:attrName>style.visibility</p:attrName>
                                        </p:attrNameLst>
                                      </p:cBhvr>
                                      <p:to>
                                        <p:strVal val="visible"/>
                                      </p:to>
                                    </p:set>
                                    <p:animEffect filter="fade" transition="in">
                                      <p:cBhvr additive="repl">
                                        <p:cTn id="167" dur="5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Immagine 1" descr="Immagine che contiene schermata, Policromia, testo&#10;&#10;Descrizione generata automaticamente"/>
          <p:cNvPicPr/>
          <p:nvPr/>
        </p:nvPicPr>
        <p:blipFill>
          <a:blip r:embed="rId1"/>
          <a:stretch/>
        </p:blipFill>
        <p:spPr>
          <a:xfrm>
            <a:off x="447480" y="1089000"/>
            <a:ext cx="8962920" cy="9124560"/>
          </a:xfrm>
          <a:prstGeom prst="rect">
            <a:avLst/>
          </a:prstGeom>
          <a:ln w="0">
            <a:noFill/>
          </a:ln>
        </p:spPr>
      </p:pic>
      <p:pic>
        <p:nvPicPr>
          <p:cNvPr id="346" name="Immagine 2" descr="Immagine che contiene schermata, Policromia, modello, Blu elettrico&#10;&#10;Descrizione generata automaticamente"/>
          <p:cNvPicPr/>
          <p:nvPr/>
        </p:nvPicPr>
        <p:blipFill>
          <a:blip r:embed="rId2"/>
          <a:stretch/>
        </p:blipFill>
        <p:spPr>
          <a:xfrm>
            <a:off x="10164960" y="1787400"/>
            <a:ext cx="7720560" cy="7870320"/>
          </a:xfrm>
          <a:prstGeom prst="rect">
            <a:avLst/>
          </a:prstGeom>
          <a:ln w="0">
            <a:noFill/>
          </a:ln>
        </p:spPr>
      </p:pic>
      <p:sp>
        <p:nvSpPr>
          <p:cNvPr id="347" name="TextBox 4"/>
          <p:cNvSpPr/>
          <p:nvPr/>
        </p:nvSpPr>
        <p:spPr>
          <a:xfrm>
            <a:off x="5465880" y="468000"/>
            <a:ext cx="734616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U-Matrix: test 2</a:t>
            </a:r>
            <a:endParaRPr b="0" lang="en-GB" sz="5600" spc="-1" strike="noStrike">
              <a:latin typeface="Arial"/>
            </a:endParaRPr>
          </a:p>
        </p:txBody>
      </p:sp>
      <p:sp>
        <p:nvSpPr>
          <p:cNvPr id="348" name="Rettangolo 6"/>
          <p:cNvSpPr/>
          <p:nvPr/>
        </p:nvSpPr>
        <p:spPr>
          <a:xfrm rot="5400000">
            <a:off x="4300920" y="5238720"/>
            <a:ext cx="8978400" cy="948600"/>
          </a:xfrm>
          <a:prstGeom prst="rect">
            <a:avLst/>
          </a:prstGeom>
          <a:solidFill>
            <a:schemeClr val="bg1"/>
          </a:solidFill>
          <a:ln>
            <a:solidFill>
              <a:srgbClr val="ffffff"/>
            </a:solidFill>
            <a:round/>
          </a:ln>
        </p:spPr>
        <p:style>
          <a:lnRef idx="2">
            <a:schemeClr val="accent1">
              <a:shade val="15000"/>
            </a:schemeClr>
          </a:lnRef>
          <a:fillRef idx="1">
            <a:schemeClr val="accent1"/>
          </a:fillRef>
          <a:effectRef idx="0">
            <a:schemeClr val="accent1"/>
          </a:effectRef>
          <a:fontRef idx="minor"/>
        </p:style>
      </p:sp>
      <p:sp>
        <p:nvSpPr>
          <p:cNvPr id="349" name="Ovale 3"/>
          <p:cNvSpPr/>
          <p:nvPr/>
        </p:nvSpPr>
        <p:spPr>
          <a:xfrm rot="18480000">
            <a:off x="2408040" y="900720"/>
            <a:ext cx="4312800" cy="8388720"/>
          </a:xfrm>
          <a:prstGeom prst="ellipse">
            <a:avLst/>
          </a:prstGeom>
          <a:noFill/>
          <a:ln w="28575">
            <a:solidFill>
              <a:srgbClr val="c00000"/>
            </a:solidFill>
            <a:round/>
          </a:ln>
        </p:spPr>
        <p:style>
          <a:lnRef idx="2">
            <a:schemeClr val="accent1">
              <a:shade val="15000"/>
            </a:schemeClr>
          </a:lnRef>
          <a:fillRef idx="1">
            <a:schemeClr val="accent1"/>
          </a:fillRef>
          <a:effectRef idx="0">
            <a:schemeClr val="accent1"/>
          </a:effectRef>
          <a:fontRef idx="minor"/>
        </p:style>
      </p:sp>
      <p:sp>
        <p:nvSpPr>
          <p:cNvPr id="350" name="Ovale 7"/>
          <p:cNvSpPr/>
          <p:nvPr/>
        </p:nvSpPr>
        <p:spPr>
          <a:xfrm rot="20280000">
            <a:off x="11360160" y="1676520"/>
            <a:ext cx="4312800" cy="7655760"/>
          </a:xfrm>
          <a:prstGeom prst="ellipse">
            <a:avLst/>
          </a:prstGeom>
          <a:noFill/>
          <a:ln w="28575">
            <a:solidFill>
              <a:srgbClr val="c00000"/>
            </a:solidFill>
            <a:round/>
          </a:ln>
        </p:spPr>
        <p:style>
          <a:lnRef idx="2">
            <a:schemeClr val="accent1">
              <a:shade val="15000"/>
            </a:schemeClr>
          </a:lnRef>
          <a:fillRef idx="1">
            <a:schemeClr val="accent1"/>
          </a:fillRef>
          <a:effectRef idx="0">
            <a:schemeClr val="accent1"/>
          </a:effectRef>
          <a:fontRef idx="minor"/>
        </p:style>
      </p:sp>
      <p:sp>
        <p:nvSpPr>
          <p:cNvPr id="351" name="Ovale 8"/>
          <p:cNvSpPr/>
          <p:nvPr/>
        </p:nvSpPr>
        <p:spPr>
          <a:xfrm>
            <a:off x="15982920" y="1319760"/>
            <a:ext cx="1983600" cy="8367120"/>
          </a:xfrm>
          <a:prstGeom prst="ellipse">
            <a:avLst/>
          </a:prstGeom>
          <a:noFill/>
          <a:ln w="28575">
            <a:solidFill>
              <a:srgbClr val="c00000"/>
            </a:solidFill>
            <a:round/>
          </a:ln>
        </p:spPr>
        <p:style>
          <a:lnRef idx="2">
            <a:schemeClr val="accent1">
              <a:shade val="15000"/>
            </a:schemeClr>
          </a:lnRef>
          <a:fillRef idx="1">
            <a:schemeClr val="accent1"/>
          </a:fillRef>
          <a:effectRef idx="0">
            <a:schemeClr val="accent1"/>
          </a:effectRef>
          <a:fontRef idx="minor"/>
        </p:style>
      </p:sp>
      <p:sp>
        <p:nvSpPr>
          <p:cNvPr id="352" name="Ovale 9"/>
          <p:cNvSpPr/>
          <p:nvPr/>
        </p:nvSpPr>
        <p:spPr>
          <a:xfrm rot="7260000">
            <a:off x="849960" y="3800160"/>
            <a:ext cx="2975760" cy="8367120"/>
          </a:xfrm>
          <a:prstGeom prst="ellipse">
            <a:avLst/>
          </a:prstGeom>
          <a:noFill/>
          <a:ln w="28575">
            <a:solidFill>
              <a:srgbClr val="c0000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timing>
    <p:tnLst>
      <p:par>
        <p:cTn id="168" dur="indefinite" restart="never" nodeType="tmRoot">
          <p:childTnLst>
            <p:seq>
              <p:cTn id="169" dur="indefinite" nodeType="mainSeq">
                <p:childTnLst>
                  <p:par>
                    <p:cTn id="170" fill="hold">
                      <p:stCondLst>
                        <p:cond delay="indefinite"/>
                      </p:stCondLst>
                      <p:childTnLst>
                        <p:par>
                          <p:cTn id="171" fill="hold">
                            <p:stCondLst>
                              <p:cond delay="0"/>
                            </p:stCondLst>
                            <p:childTnLst>
                              <p:par>
                                <p:cTn id="172" nodeType="clickEffect" fill="hold" presetClass="entr" presetID="10">
                                  <p:stCondLst>
                                    <p:cond delay="0"/>
                                  </p:stCondLst>
                                  <p:childTnLst>
                                    <p:set>
                                      <p:cBhvr>
                                        <p:cTn id="173" dur="1" fill="hold">
                                          <p:stCondLst>
                                            <p:cond delay="0"/>
                                          </p:stCondLst>
                                        </p:cTn>
                                        <p:tgtEl>
                                          <p:spTgt spid="349"/>
                                        </p:tgtEl>
                                        <p:attrNameLst>
                                          <p:attrName>style.visibility</p:attrName>
                                        </p:attrNameLst>
                                      </p:cBhvr>
                                      <p:to>
                                        <p:strVal val="visible"/>
                                      </p:to>
                                    </p:set>
                                    <p:animEffect filter="fade" transition="in">
                                      <p:cBhvr additive="repl">
                                        <p:cTn id="174" dur="500"/>
                                        <p:tgtEl>
                                          <p:spTgt spid="349"/>
                                        </p:tgtEl>
                                      </p:cBhvr>
                                    </p:animEffect>
                                  </p:childTnLst>
                                </p:cTn>
                              </p:par>
                              <p:par>
                                <p:cTn id="175" nodeType="withEffect" fill="hold" presetClass="entr" presetID="10">
                                  <p:stCondLst>
                                    <p:cond delay="0"/>
                                  </p:stCondLst>
                                  <p:childTnLst>
                                    <p:set>
                                      <p:cBhvr>
                                        <p:cTn id="176" dur="1" fill="hold">
                                          <p:stCondLst>
                                            <p:cond delay="0"/>
                                          </p:stCondLst>
                                        </p:cTn>
                                        <p:tgtEl>
                                          <p:spTgt spid="352"/>
                                        </p:tgtEl>
                                        <p:attrNameLst>
                                          <p:attrName>style.visibility</p:attrName>
                                        </p:attrNameLst>
                                      </p:cBhvr>
                                      <p:to>
                                        <p:strVal val="visible"/>
                                      </p:to>
                                    </p:set>
                                    <p:animEffect filter="fade" transition="in">
                                      <p:cBhvr additive="repl">
                                        <p:cTn id="177" dur="500"/>
                                        <p:tgtEl>
                                          <p:spTgt spid="352"/>
                                        </p:tgtEl>
                                      </p:cBhvr>
                                    </p:animEffect>
                                  </p:childTnLst>
                                </p:cTn>
                              </p:par>
                              <p:par>
                                <p:cTn id="178" nodeType="withEffect" fill="hold" presetClass="entr" presetID="10">
                                  <p:stCondLst>
                                    <p:cond delay="0"/>
                                  </p:stCondLst>
                                  <p:childTnLst>
                                    <p:set>
                                      <p:cBhvr>
                                        <p:cTn id="179" dur="1" fill="hold">
                                          <p:stCondLst>
                                            <p:cond delay="0"/>
                                          </p:stCondLst>
                                        </p:cTn>
                                        <p:tgtEl>
                                          <p:spTgt spid="350"/>
                                        </p:tgtEl>
                                        <p:attrNameLst>
                                          <p:attrName>style.visibility</p:attrName>
                                        </p:attrNameLst>
                                      </p:cBhvr>
                                      <p:to>
                                        <p:strVal val="visible"/>
                                      </p:to>
                                    </p:set>
                                    <p:animEffect filter="fade" transition="in">
                                      <p:cBhvr additive="repl">
                                        <p:cTn id="180" dur="500"/>
                                        <p:tgtEl>
                                          <p:spTgt spid="350"/>
                                        </p:tgtEl>
                                      </p:cBhvr>
                                    </p:animEffect>
                                  </p:childTnLst>
                                </p:cTn>
                              </p:par>
                              <p:par>
                                <p:cTn id="181" nodeType="withEffect" fill="hold" presetClass="entr" presetID="10">
                                  <p:stCondLst>
                                    <p:cond delay="0"/>
                                  </p:stCondLst>
                                  <p:childTnLst>
                                    <p:set>
                                      <p:cBhvr>
                                        <p:cTn id="182" dur="1" fill="hold">
                                          <p:stCondLst>
                                            <p:cond delay="0"/>
                                          </p:stCondLst>
                                        </p:cTn>
                                        <p:tgtEl>
                                          <p:spTgt spid="351"/>
                                        </p:tgtEl>
                                        <p:attrNameLst>
                                          <p:attrName>style.visibility</p:attrName>
                                        </p:attrNameLst>
                                      </p:cBhvr>
                                      <p:to>
                                        <p:strVal val="visible"/>
                                      </p:to>
                                    </p:set>
                                    <p:animEffect filter="fade" transition="in">
                                      <p:cBhvr additive="repl">
                                        <p:cTn id="183"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Freeform 2"/>
          <p:cNvSpPr/>
          <p:nvPr/>
        </p:nvSpPr>
        <p:spPr>
          <a:xfrm>
            <a:off x="9463320" y="1982880"/>
            <a:ext cx="8423280" cy="7333200"/>
          </a:xfrm>
          <a:custGeom>
            <a:avLst/>
            <a:gdLst/>
            <a:ahLst/>
            <a:rect l="l" t="t" r="r" b="b"/>
            <a:pathLst>
              <a:path w="9008159" h="9044519">
                <a:moveTo>
                  <a:pt x="0" y="0"/>
                </a:moveTo>
                <a:lnTo>
                  <a:pt x="9008160" y="0"/>
                </a:lnTo>
                <a:lnTo>
                  <a:pt x="9008160" y="9044520"/>
                </a:lnTo>
                <a:lnTo>
                  <a:pt x="0" y="9044520"/>
                </a:lnTo>
                <a:lnTo>
                  <a:pt x="0" y="0"/>
                </a:lnTo>
                <a:close/>
              </a:path>
            </a:pathLst>
          </a:custGeom>
          <a:blipFill rotWithShape="0">
            <a:blip r:embed="rId1"/>
            <a:srcRect/>
            <a:stretch/>
          </a:blipFill>
          <a:ln w="0">
            <a:noFill/>
          </a:ln>
        </p:spPr>
        <p:style>
          <a:lnRef idx="0"/>
          <a:fillRef idx="0"/>
          <a:effectRef idx="0"/>
          <a:fontRef idx="minor"/>
        </p:style>
      </p:sp>
      <p:sp>
        <p:nvSpPr>
          <p:cNvPr id="354" name="TextBox 4"/>
          <p:cNvSpPr/>
          <p:nvPr/>
        </p:nvSpPr>
        <p:spPr>
          <a:xfrm>
            <a:off x="3132360" y="405360"/>
            <a:ext cx="1202904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Singole feature: test 4</a:t>
            </a:r>
            <a:endParaRPr b="0" lang="en-GB" sz="5600" spc="-1" strike="noStrike">
              <a:latin typeface="Arial"/>
            </a:endParaRPr>
          </a:p>
        </p:txBody>
      </p:sp>
      <p:pic>
        <p:nvPicPr>
          <p:cNvPr id="355" name="Immagine 5" descr="Immagine che contiene diagramma, linea, schermata, Diagramma&#10;&#10;Descrizione generata automaticamente"/>
          <p:cNvPicPr/>
          <p:nvPr/>
        </p:nvPicPr>
        <p:blipFill>
          <a:blip r:embed="rId2"/>
          <a:stretch/>
        </p:blipFill>
        <p:spPr>
          <a:xfrm>
            <a:off x="1591200" y="1771920"/>
            <a:ext cx="5812200" cy="4522680"/>
          </a:xfrm>
          <a:prstGeom prst="rect">
            <a:avLst/>
          </a:prstGeom>
          <a:ln w="0">
            <a:noFill/>
          </a:ln>
        </p:spPr>
      </p:pic>
      <p:pic>
        <p:nvPicPr>
          <p:cNvPr id="356" name="Immagine 6" descr="Immagine che contiene diagramma, design&#10;&#10;Descrizione generata automaticamente"/>
          <p:cNvPicPr/>
          <p:nvPr/>
        </p:nvPicPr>
        <p:blipFill>
          <a:blip r:embed="rId3"/>
          <a:stretch/>
        </p:blipFill>
        <p:spPr>
          <a:xfrm>
            <a:off x="1908000" y="5979600"/>
            <a:ext cx="5162040" cy="39430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Freeform 2"/>
          <p:cNvSpPr/>
          <p:nvPr/>
        </p:nvSpPr>
        <p:spPr>
          <a:xfrm>
            <a:off x="1085400" y="1369080"/>
            <a:ext cx="7543440" cy="6649920"/>
          </a:xfrm>
          <a:custGeom>
            <a:avLst/>
            <a:gdLst/>
            <a:ahLst/>
            <a:rect l="l" t="t" r="r" b="b"/>
            <a:pathLst>
              <a:path w="11116631" h="9190650">
                <a:moveTo>
                  <a:pt x="0" y="0"/>
                </a:moveTo>
                <a:lnTo>
                  <a:pt x="11116632" y="0"/>
                </a:lnTo>
                <a:lnTo>
                  <a:pt x="11116632" y="9190650"/>
                </a:lnTo>
                <a:lnTo>
                  <a:pt x="0" y="9190650"/>
                </a:lnTo>
                <a:lnTo>
                  <a:pt x="0" y="0"/>
                </a:lnTo>
                <a:close/>
              </a:path>
            </a:pathLst>
          </a:custGeom>
          <a:blipFill rotWithShape="0">
            <a:blip r:embed="rId1"/>
            <a:srcRect/>
            <a:stretch/>
          </a:blipFill>
          <a:ln w="0">
            <a:noFill/>
          </a:ln>
        </p:spPr>
        <p:style>
          <a:lnRef idx="0"/>
          <a:fillRef idx="0"/>
          <a:effectRef idx="0"/>
          <a:fontRef idx="minor"/>
        </p:style>
      </p:sp>
      <p:pic>
        <p:nvPicPr>
          <p:cNvPr id="358" name="Immagine 2" descr="Immagine che contiene testo, schermata, Rettangolo, linea&#10;&#10;Descrizione generata automaticamente"/>
          <p:cNvPicPr/>
          <p:nvPr/>
        </p:nvPicPr>
        <p:blipFill>
          <a:blip r:embed="rId2"/>
          <a:stretch/>
        </p:blipFill>
        <p:spPr>
          <a:xfrm>
            <a:off x="10271160" y="1372320"/>
            <a:ext cx="6891120" cy="7085880"/>
          </a:xfrm>
          <a:prstGeom prst="rect">
            <a:avLst/>
          </a:prstGeom>
          <a:ln w="0">
            <a:noFill/>
          </a:ln>
        </p:spPr>
      </p:pic>
      <p:sp>
        <p:nvSpPr>
          <p:cNvPr id="359" name="TextBox 4"/>
          <p:cNvSpPr/>
          <p:nvPr/>
        </p:nvSpPr>
        <p:spPr>
          <a:xfrm>
            <a:off x="3052800" y="246600"/>
            <a:ext cx="1326528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Dispersione - occorrenze BMU: test 4</a:t>
            </a:r>
            <a:endParaRPr b="0" lang="en-GB" sz="5600" spc="-1" strike="noStrike">
              <a:latin typeface="Arial"/>
            </a:endParaRPr>
          </a:p>
        </p:txBody>
      </p:sp>
      <p:sp>
        <p:nvSpPr>
          <p:cNvPr id="360" name="TextBox 28"/>
          <p:cNvSpPr/>
          <p:nvPr/>
        </p:nvSpPr>
        <p:spPr>
          <a:xfrm>
            <a:off x="10707480" y="8463600"/>
            <a:ext cx="7192800" cy="182844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000" spc="-1" strike="noStrike">
                <a:solidFill>
                  <a:srgbClr val="545454"/>
                </a:solidFill>
                <a:latin typeface="DM Sans"/>
              </a:rPr>
              <a:t>Non tutti i neuroni vengono attivati.</a:t>
            </a:r>
            <a:endParaRPr b="0" lang="en-GB" sz="2000" spc="-1" strike="noStrike">
              <a:latin typeface="Arial"/>
            </a:endParaRPr>
          </a:p>
          <a:p>
            <a:pPr lvl="1" marL="518040" indent="-259200">
              <a:lnSpc>
                <a:spcPts val="2880"/>
              </a:lnSpc>
              <a:buClr>
                <a:srgbClr val="545454"/>
              </a:buClr>
              <a:buFont typeface="Arial"/>
              <a:buChar char="•"/>
            </a:pPr>
            <a:r>
              <a:rPr b="0" lang="en-US" sz="2000" spc="-1" strike="noStrike">
                <a:solidFill>
                  <a:srgbClr val="545454"/>
                </a:solidFill>
                <a:latin typeface="DM Sans"/>
              </a:rPr>
              <a:t>Se un </a:t>
            </a:r>
            <a:r>
              <a:rPr b="1" lang="en-US" sz="2000" spc="-1" strike="noStrike">
                <a:solidFill>
                  <a:srgbClr val="545454"/>
                </a:solidFill>
                <a:latin typeface="DM Sans"/>
              </a:rPr>
              <a:t>neurone </a:t>
            </a:r>
            <a:r>
              <a:rPr b="0" lang="en-US" sz="2000" spc="-1" strike="noStrike">
                <a:solidFill>
                  <a:srgbClr val="545454"/>
                </a:solidFill>
                <a:latin typeface="DM Sans"/>
              </a:rPr>
              <a:t>è il </a:t>
            </a:r>
            <a:r>
              <a:rPr b="1" lang="en-US" sz="2000" spc="-1" strike="noStrike">
                <a:solidFill>
                  <a:srgbClr val="545454"/>
                </a:solidFill>
                <a:latin typeface="DM Sans"/>
              </a:rPr>
              <a:t>BMU </a:t>
            </a:r>
            <a:r>
              <a:rPr b="0" lang="en-US" sz="2000" spc="-1" strike="noStrike">
                <a:solidFill>
                  <a:srgbClr val="545454"/>
                </a:solidFill>
                <a:latin typeface="DM Sans"/>
              </a:rPr>
              <a:t>di </a:t>
            </a:r>
            <a:r>
              <a:rPr b="1" i="1" lang="en-US" sz="2000" spc="-1" strike="noStrike">
                <a:solidFill>
                  <a:srgbClr val="545454"/>
                </a:solidFill>
                <a:latin typeface="DM Sans"/>
              </a:rPr>
              <a:t>x</a:t>
            </a:r>
            <a:r>
              <a:rPr b="1" lang="en-US" sz="2000" spc="-1" strike="noStrike">
                <a:solidFill>
                  <a:srgbClr val="545454"/>
                </a:solidFill>
                <a:latin typeface="DM Sans"/>
              </a:rPr>
              <a:t> campioni</a:t>
            </a:r>
            <a:r>
              <a:rPr b="0" lang="en-US" sz="2000" spc="-1" strike="noStrike">
                <a:solidFill>
                  <a:srgbClr val="545454"/>
                </a:solidFill>
                <a:latin typeface="DM Sans"/>
              </a:rPr>
              <a:t>, gli </a:t>
            </a:r>
            <a:r>
              <a:rPr b="1" i="1" lang="en-US" sz="2000" spc="-1" strike="noStrike">
                <a:solidFill>
                  <a:srgbClr val="545454"/>
                </a:solidFill>
                <a:latin typeface="DM Sans"/>
              </a:rPr>
              <a:t>x</a:t>
            </a:r>
            <a:r>
              <a:rPr b="1" lang="en-US" sz="2000" spc="-1" strike="noStrike">
                <a:solidFill>
                  <a:srgbClr val="545454"/>
                </a:solidFill>
                <a:latin typeface="DM Sans"/>
              </a:rPr>
              <a:t> </a:t>
            </a:r>
            <a:r>
              <a:rPr b="1" lang="en-US" sz="2000" spc="-1" strike="noStrike">
                <a:solidFill>
                  <a:srgbClr val="545454"/>
                </a:solidFill>
                <a:latin typeface="Calibri"/>
                <a:ea typeface="Calibri"/>
              </a:rPr>
              <a:t>campioni </a:t>
            </a:r>
            <a:r>
              <a:rPr b="0" lang="en-US" sz="2000" spc="-1" strike="noStrike">
                <a:solidFill>
                  <a:srgbClr val="545454"/>
                </a:solidFill>
                <a:latin typeface="DM Sans"/>
                <a:ea typeface="Calibri"/>
              </a:rPr>
              <a:t>faranno </a:t>
            </a:r>
            <a:r>
              <a:rPr b="1" lang="en-US" sz="2000" spc="-1" strike="noStrike">
                <a:solidFill>
                  <a:srgbClr val="545454"/>
                </a:solidFill>
                <a:latin typeface="DM Sans"/>
                <a:ea typeface="Calibri"/>
              </a:rPr>
              <a:t>riferimento </a:t>
            </a:r>
            <a:r>
              <a:rPr b="0" lang="en-US" sz="2000" spc="-1" strike="noStrike">
                <a:solidFill>
                  <a:srgbClr val="545454"/>
                </a:solidFill>
                <a:latin typeface="DM Sans"/>
                <a:ea typeface="Calibri"/>
              </a:rPr>
              <a:t>o alla classe </a:t>
            </a:r>
            <a:r>
              <a:rPr b="1" lang="en-US" sz="2000" spc="-1" strike="noStrike">
                <a:solidFill>
                  <a:srgbClr val="545454"/>
                </a:solidFill>
                <a:latin typeface="DM Sans"/>
                <a:ea typeface="Calibri"/>
              </a:rPr>
              <a:t>Vero Pianeta</a:t>
            </a:r>
            <a:r>
              <a:rPr b="0" lang="en-US" sz="2000" spc="-1" strike="noStrike">
                <a:solidFill>
                  <a:srgbClr val="545454"/>
                </a:solidFill>
                <a:latin typeface="DM Sans"/>
                <a:ea typeface="Calibri"/>
              </a:rPr>
              <a:t> o alla classe </a:t>
            </a:r>
            <a:r>
              <a:rPr b="1" lang="en-US" sz="2000" spc="-1" strike="noStrike">
                <a:solidFill>
                  <a:srgbClr val="545454"/>
                </a:solidFill>
                <a:latin typeface="DM Sans"/>
                <a:ea typeface="Calibri"/>
              </a:rPr>
              <a:t>Falso Pianeta</a:t>
            </a:r>
            <a:r>
              <a:rPr b="0" lang="en-US" sz="2000" spc="-1" strike="noStrike">
                <a:solidFill>
                  <a:srgbClr val="545454"/>
                </a:solidFill>
                <a:latin typeface="DM Sans"/>
                <a:ea typeface="Calibri"/>
              </a:rPr>
              <a:t>, senza mescolanza.</a:t>
            </a:r>
            <a:endParaRPr b="0" lang="en-GB" sz="2000" spc="-1" strike="noStrike">
              <a:latin typeface="Arial"/>
            </a:endParaRPr>
          </a:p>
        </p:txBody>
      </p:sp>
      <p:sp>
        <p:nvSpPr>
          <p:cNvPr id="361" name="TextBox 28"/>
          <p:cNvSpPr/>
          <p:nvPr/>
        </p:nvSpPr>
        <p:spPr>
          <a:xfrm>
            <a:off x="1082880" y="8463600"/>
            <a:ext cx="7192800" cy="109692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1" lang="en-US" sz="2000" spc="-1" strike="noStrike">
                <a:solidFill>
                  <a:srgbClr val="545454"/>
                </a:solidFill>
                <a:latin typeface="DM Sans"/>
              </a:rPr>
              <a:t>Best Matching Unit </a:t>
            </a:r>
            <a:r>
              <a:rPr b="0" lang="en-US" sz="2000" spc="-1" strike="noStrike">
                <a:solidFill>
                  <a:srgbClr val="545454"/>
                </a:solidFill>
                <a:latin typeface="DM Sans"/>
              </a:rPr>
              <a:t>(BMU): l'unita</a:t>
            </a:r>
            <a:r>
              <a:rPr b="1" lang="en-US" sz="2000" spc="-1" strike="noStrike">
                <a:solidFill>
                  <a:srgbClr val="545454"/>
                </a:solidFill>
                <a:latin typeface="DM Sans"/>
              </a:rPr>
              <a:t> </a:t>
            </a:r>
            <a:r>
              <a:rPr b="0" lang="en-US" sz="2000" spc="-1" strike="noStrike">
                <a:solidFill>
                  <a:srgbClr val="545454"/>
                </a:solidFill>
                <a:latin typeface="DM Sans"/>
              </a:rPr>
              <a:t>che meglio rappresenta </a:t>
            </a:r>
            <a:r>
              <a:rPr b="0" i="1" lang="en-US" sz="2000" spc="-1" strike="noStrike">
                <a:solidFill>
                  <a:srgbClr val="545454"/>
                </a:solidFill>
                <a:latin typeface="DM Sans"/>
              </a:rPr>
              <a:t>i</a:t>
            </a:r>
            <a:r>
              <a:rPr b="0" lang="en-US" sz="2000" spc="-1" strike="noStrike">
                <a:solidFill>
                  <a:srgbClr val="545454"/>
                </a:solidFill>
                <a:latin typeface="DM Sans"/>
              </a:rPr>
              <a:t>-esima osservazione sulla base di un'euristica definita a priori.</a:t>
            </a:r>
            <a:endParaRPr b="0" lang="en-GB" sz="2000" spc="-1" strike="noStrike">
              <a:latin typeface="Arial"/>
            </a:endParaRPr>
          </a:p>
        </p:txBody>
      </p:sp>
      <p:sp>
        <p:nvSpPr>
          <p:cNvPr id="362" name="Ovale 5"/>
          <p:cNvSpPr/>
          <p:nvPr/>
        </p:nvSpPr>
        <p:spPr>
          <a:xfrm>
            <a:off x="2413080" y="2571840"/>
            <a:ext cx="5063760" cy="3619080"/>
          </a:xfrm>
          <a:prstGeom prst="ellipse">
            <a:avLst/>
          </a:prstGeom>
          <a:noFill/>
          <a:ln w="57150">
            <a:solidFill>
              <a:srgbClr val="c00000"/>
            </a:solidFill>
            <a:round/>
          </a:ln>
        </p:spPr>
        <p:style>
          <a:lnRef idx="2">
            <a:schemeClr val="accent1">
              <a:shade val="15000"/>
            </a:schemeClr>
          </a:lnRef>
          <a:fillRef idx="1">
            <a:schemeClr val="accent1"/>
          </a:fillRef>
          <a:effectRef idx="0">
            <a:schemeClr val="accent1"/>
          </a:effectRef>
          <a:fontRef idx="minor"/>
        </p:style>
      </p:sp>
      <p:sp>
        <p:nvSpPr>
          <p:cNvPr id="363" name="Ovale 9"/>
          <p:cNvSpPr/>
          <p:nvPr/>
        </p:nvSpPr>
        <p:spPr>
          <a:xfrm>
            <a:off x="16313040" y="2851200"/>
            <a:ext cx="872640" cy="95220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64" name="Ovale 11"/>
          <p:cNvSpPr/>
          <p:nvPr/>
        </p:nvSpPr>
        <p:spPr>
          <a:xfrm>
            <a:off x="16322760" y="4876920"/>
            <a:ext cx="650520" cy="8251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65" name="Ovale 13"/>
          <p:cNvSpPr/>
          <p:nvPr/>
        </p:nvSpPr>
        <p:spPr>
          <a:xfrm>
            <a:off x="13687560" y="7226280"/>
            <a:ext cx="475920" cy="44424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timing>
    <p:tnLst>
      <p:par>
        <p:cTn id="184" dur="indefinite" restart="never" nodeType="tmRoot">
          <p:childTnLst>
            <p:seq>
              <p:cTn id="185" dur="indefinite" nodeType="mainSeq">
                <p:childTnLst>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362"/>
                                        </p:tgtEl>
                                        <p:attrNameLst>
                                          <p:attrName>style.visibility</p:attrName>
                                        </p:attrNameLst>
                                      </p:cBhvr>
                                      <p:to>
                                        <p:strVal val="visible"/>
                                      </p:to>
                                    </p:set>
                                    <p:animEffect filter="fade" transition="in">
                                      <p:cBhvr additive="repl">
                                        <p:cTn id="190" dur="500"/>
                                        <p:tgtEl>
                                          <p:spTgt spid="362"/>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0">
                                  <p:stCondLst>
                                    <p:cond delay="0"/>
                                  </p:stCondLst>
                                  <p:childTnLst>
                                    <p:set>
                                      <p:cBhvr>
                                        <p:cTn id="194" dur="1" fill="hold">
                                          <p:stCondLst>
                                            <p:cond delay="0"/>
                                          </p:stCondLst>
                                        </p:cTn>
                                        <p:tgtEl>
                                          <p:spTgt spid="358"/>
                                        </p:tgtEl>
                                        <p:attrNameLst>
                                          <p:attrName>style.visibility</p:attrName>
                                        </p:attrNameLst>
                                      </p:cBhvr>
                                      <p:to>
                                        <p:strVal val="visible"/>
                                      </p:to>
                                    </p:set>
                                    <p:animEffect filter="fade" transition="in">
                                      <p:cBhvr additive="repl">
                                        <p:cTn id="195" dur="500"/>
                                        <p:tgtEl>
                                          <p:spTgt spid="358"/>
                                        </p:tgtEl>
                                      </p:cBhvr>
                                    </p:animEffect>
                                  </p:childTnLst>
                                </p:cTn>
                              </p:par>
                              <p:par>
                                <p:cTn id="196" nodeType="withEffect" fill="hold" presetClass="entr" presetID="10">
                                  <p:stCondLst>
                                    <p:cond delay="0"/>
                                  </p:stCondLst>
                                  <p:childTnLst>
                                    <p:set>
                                      <p:cBhvr>
                                        <p:cTn id="197" dur="1" fill="hold">
                                          <p:stCondLst>
                                            <p:cond delay="0"/>
                                          </p:stCondLst>
                                        </p:cTn>
                                        <p:tgtEl>
                                          <p:spTgt spid="360"/>
                                        </p:tgtEl>
                                        <p:attrNameLst>
                                          <p:attrName>style.visibility</p:attrName>
                                        </p:attrNameLst>
                                      </p:cBhvr>
                                      <p:to>
                                        <p:strVal val="visible"/>
                                      </p:to>
                                    </p:set>
                                    <p:animEffect filter="fade" transition="in">
                                      <p:cBhvr additive="repl">
                                        <p:cTn id="198" dur="500"/>
                                        <p:tgtEl>
                                          <p:spTgt spid="360"/>
                                        </p:tgtEl>
                                      </p:cBhvr>
                                    </p:animEffec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0">
                                  <p:stCondLst>
                                    <p:cond delay="0"/>
                                  </p:stCondLst>
                                  <p:childTnLst>
                                    <p:set>
                                      <p:cBhvr>
                                        <p:cTn id="202" dur="1" fill="hold">
                                          <p:stCondLst>
                                            <p:cond delay="0"/>
                                          </p:stCondLst>
                                        </p:cTn>
                                        <p:tgtEl>
                                          <p:spTgt spid="365"/>
                                        </p:tgtEl>
                                        <p:attrNameLst>
                                          <p:attrName>style.visibility</p:attrName>
                                        </p:attrNameLst>
                                      </p:cBhvr>
                                      <p:to>
                                        <p:strVal val="visible"/>
                                      </p:to>
                                    </p:set>
                                    <p:animEffect filter="fade" transition="in">
                                      <p:cBhvr additive="repl">
                                        <p:cTn id="203" dur="500"/>
                                        <p:tgtEl>
                                          <p:spTgt spid="365"/>
                                        </p:tgtEl>
                                      </p:cBhvr>
                                    </p:animEffect>
                                  </p:childTnLst>
                                </p:cTn>
                              </p:par>
                              <p:par>
                                <p:cTn id="204" nodeType="withEffect" fill="hold" presetClass="entr" presetID="10">
                                  <p:stCondLst>
                                    <p:cond delay="0"/>
                                  </p:stCondLst>
                                  <p:childTnLst>
                                    <p:set>
                                      <p:cBhvr>
                                        <p:cTn id="205" dur="1" fill="hold">
                                          <p:stCondLst>
                                            <p:cond delay="0"/>
                                          </p:stCondLst>
                                        </p:cTn>
                                        <p:tgtEl>
                                          <p:spTgt spid="364"/>
                                        </p:tgtEl>
                                        <p:attrNameLst>
                                          <p:attrName>style.visibility</p:attrName>
                                        </p:attrNameLst>
                                      </p:cBhvr>
                                      <p:to>
                                        <p:strVal val="visible"/>
                                      </p:to>
                                    </p:set>
                                    <p:animEffect filter="fade" transition="in">
                                      <p:cBhvr additive="repl">
                                        <p:cTn id="206" dur="500"/>
                                        <p:tgtEl>
                                          <p:spTgt spid="364"/>
                                        </p:tgtEl>
                                      </p:cBhvr>
                                    </p:animEffect>
                                  </p:childTnLst>
                                </p:cTn>
                              </p:par>
                              <p:par>
                                <p:cTn id="207" nodeType="withEffect" fill="hold" presetClass="entr" presetID="10">
                                  <p:stCondLst>
                                    <p:cond delay="0"/>
                                  </p:stCondLst>
                                  <p:childTnLst>
                                    <p:set>
                                      <p:cBhvr>
                                        <p:cTn id="208" dur="1" fill="hold">
                                          <p:stCondLst>
                                            <p:cond delay="0"/>
                                          </p:stCondLst>
                                        </p:cTn>
                                        <p:tgtEl>
                                          <p:spTgt spid="363"/>
                                        </p:tgtEl>
                                        <p:attrNameLst>
                                          <p:attrName>style.visibility</p:attrName>
                                        </p:attrNameLst>
                                      </p:cBhvr>
                                      <p:to>
                                        <p:strVal val="visible"/>
                                      </p:to>
                                    </p:set>
                                    <p:animEffect filter="fade" transition="in">
                                      <p:cBhvr additive="repl">
                                        <p:cTn id="209"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 name="Immagine 2" descr="Immagine che contiene schermata, diagramma, pixel&#10;&#10;Descrizione generata automaticamente"/>
          <p:cNvPicPr/>
          <p:nvPr/>
        </p:nvPicPr>
        <p:blipFill>
          <a:blip r:embed="rId1"/>
          <a:stretch/>
        </p:blipFill>
        <p:spPr>
          <a:xfrm>
            <a:off x="180360" y="948960"/>
            <a:ext cx="8676360" cy="8763840"/>
          </a:xfrm>
          <a:prstGeom prst="rect">
            <a:avLst/>
          </a:prstGeom>
          <a:ln w="0">
            <a:noFill/>
          </a:ln>
        </p:spPr>
      </p:pic>
      <p:sp>
        <p:nvSpPr>
          <p:cNvPr id="367" name="Freeform 2"/>
          <p:cNvSpPr/>
          <p:nvPr/>
        </p:nvSpPr>
        <p:spPr>
          <a:xfrm>
            <a:off x="9366480" y="942120"/>
            <a:ext cx="8774640" cy="8766720"/>
          </a:xfrm>
          <a:custGeom>
            <a:avLst/>
            <a:gdLst/>
            <a:ahLst/>
            <a:rect l="l" t="t" r="r" b="b"/>
            <a:pathLst>
              <a:path w="9205573" h="9330310">
                <a:moveTo>
                  <a:pt x="0" y="0"/>
                </a:moveTo>
                <a:lnTo>
                  <a:pt x="9205574" y="0"/>
                </a:lnTo>
                <a:lnTo>
                  <a:pt x="9205574" y="9330310"/>
                </a:lnTo>
                <a:lnTo>
                  <a:pt x="0" y="9330310"/>
                </a:lnTo>
                <a:lnTo>
                  <a:pt x="0" y="0"/>
                </a:lnTo>
                <a:close/>
              </a:path>
            </a:pathLst>
          </a:custGeom>
          <a:blipFill rotWithShape="0">
            <a:blip r:embed="rId2"/>
            <a:srcRect/>
            <a:stretch/>
          </a:blipFill>
          <a:ln w="0">
            <a:noFill/>
          </a:ln>
        </p:spPr>
        <p:style>
          <a:lnRef idx="0"/>
          <a:fillRef idx="0"/>
          <a:effectRef idx="0"/>
          <a:fontRef idx="minor"/>
        </p:style>
      </p:sp>
      <p:sp>
        <p:nvSpPr>
          <p:cNvPr id="368" name="TextBox 4"/>
          <p:cNvSpPr/>
          <p:nvPr/>
        </p:nvSpPr>
        <p:spPr>
          <a:xfrm>
            <a:off x="5465880" y="230760"/>
            <a:ext cx="734616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Label map: test 4</a:t>
            </a:r>
            <a:endParaRPr b="0" lang="en-GB" sz="5600" spc="-1" strike="noStrike">
              <a:latin typeface="Arial"/>
            </a:endParaRPr>
          </a:p>
        </p:txBody>
      </p:sp>
      <p:sp>
        <p:nvSpPr>
          <p:cNvPr id="369" name="Ovale 3"/>
          <p:cNvSpPr/>
          <p:nvPr/>
        </p:nvSpPr>
        <p:spPr>
          <a:xfrm>
            <a:off x="2198880" y="20160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0" name="Ovale 4"/>
          <p:cNvSpPr/>
          <p:nvPr/>
        </p:nvSpPr>
        <p:spPr>
          <a:xfrm>
            <a:off x="4376880" y="20160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1" name="Ovale 6"/>
          <p:cNvSpPr/>
          <p:nvPr/>
        </p:nvSpPr>
        <p:spPr>
          <a:xfrm>
            <a:off x="7251120" y="20160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2" name="Ovale 7"/>
          <p:cNvSpPr/>
          <p:nvPr/>
        </p:nvSpPr>
        <p:spPr>
          <a:xfrm>
            <a:off x="7498440" y="46530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3" name="Ovale 8"/>
          <p:cNvSpPr/>
          <p:nvPr/>
        </p:nvSpPr>
        <p:spPr>
          <a:xfrm>
            <a:off x="1714320" y="89604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4" name="Ovale 9"/>
          <p:cNvSpPr/>
          <p:nvPr/>
        </p:nvSpPr>
        <p:spPr>
          <a:xfrm>
            <a:off x="2663280" y="32238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5" name="Ovale 10"/>
          <p:cNvSpPr/>
          <p:nvPr/>
        </p:nvSpPr>
        <p:spPr>
          <a:xfrm>
            <a:off x="3143160" y="56120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6" name="Ovale 11"/>
          <p:cNvSpPr/>
          <p:nvPr/>
        </p:nvSpPr>
        <p:spPr>
          <a:xfrm>
            <a:off x="2426040" y="68036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7" name="Ovale 12"/>
          <p:cNvSpPr/>
          <p:nvPr/>
        </p:nvSpPr>
        <p:spPr>
          <a:xfrm>
            <a:off x="3643920" y="44100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8" name="Ovale 13"/>
          <p:cNvSpPr/>
          <p:nvPr/>
        </p:nvSpPr>
        <p:spPr>
          <a:xfrm>
            <a:off x="3643920" y="393552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79" name="Ovale 14"/>
          <p:cNvSpPr/>
          <p:nvPr/>
        </p:nvSpPr>
        <p:spPr>
          <a:xfrm>
            <a:off x="4376880" y="513180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0" name="Ovale 15"/>
          <p:cNvSpPr/>
          <p:nvPr/>
        </p:nvSpPr>
        <p:spPr>
          <a:xfrm>
            <a:off x="4376880" y="56120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1" name="Ovale 17"/>
          <p:cNvSpPr/>
          <p:nvPr/>
        </p:nvSpPr>
        <p:spPr>
          <a:xfrm>
            <a:off x="4129560" y="34394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2" name="Ovale 18"/>
          <p:cNvSpPr/>
          <p:nvPr/>
        </p:nvSpPr>
        <p:spPr>
          <a:xfrm>
            <a:off x="3396240" y="729972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3" name="Ovale 19"/>
          <p:cNvSpPr/>
          <p:nvPr/>
        </p:nvSpPr>
        <p:spPr>
          <a:xfrm>
            <a:off x="5337360" y="706248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4" name="Ovale 20"/>
          <p:cNvSpPr/>
          <p:nvPr/>
        </p:nvSpPr>
        <p:spPr>
          <a:xfrm>
            <a:off x="6286320" y="68036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5" name="Ovale 21"/>
          <p:cNvSpPr/>
          <p:nvPr/>
        </p:nvSpPr>
        <p:spPr>
          <a:xfrm>
            <a:off x="484920" y="7299720"/>
            <a:ext cx="711360" cy="73296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6" name="Ovale 22"/>
          <p:cNvSpPr/>
          <p:nvPr/>
        </p:nvSpPr>
        <p:spPr>
          <a:xfrm>
            <a:off x="484920" y="2921760"/>
            <a:ext cx="668160" cy="73296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7" name="Ovale 23"/>
          <p:cNvSpPr/>
          <p:nvPr/>
        </p:nvSpPr>
        <p:spPr>
          <a:xfrm>
            <a:off x="1951560" y="850752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8" name="Ovale 24"/>
          <p:cNvSpPr/>
          <p:nvPr/>
        </p:nvSpPr>
        <p:spPr>
          <a:xfrm>
            <a:off x="2576880" y="8723160"/>
            <a:ext cx="819000" cy="66816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89" name="Ovale 25"/>
          <p:cNvSpPr/>
          <p:nvPr/>
        </p:nvSpPr>
        <p:spPr>
          <a:xfrm>
            <a:off x="3643920" y="850752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90" name="Ovale 26"/>
          <p:cNvSpPr/>
          <p:nvPr/>
        </p:nvSpPr>
        <p:spPr>
          <a:xfrm>
            <a:off x="2663280" y="824868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91" name="Ovale 27"/>
          <p:cNvSpPr/>
          <p:nvPr/>
        </p:nvSpPr>
        <p:spPr>
          <a:xfrm>
            <a:off x="1714320" y="296496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92" name="Ovale 28"/>
          <p:cNvSpPr/>
          <p:nvPr/>
        </p:nvSpPr>
        <p:spPr>
          <a:xfrm>
            <a:off x="2663280" y="2231640"/>
            <a:ext cx="45252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93" name="Ovale 29"/>
          <p:cNvSpPr/>
          <p:nvPr/>
        </p:nvSpPr>
        <p:spPr>
          <a:xfrm>
            <a:off x="1196640" y="8248680"/>
            <a:ext cx="75456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
        <p:nvSpPr>
          <p:cNvPr id="394" name="Ovale 30"/>
          <p:cNvSpPr/>
          <p:nvPr/>
        </p:nvSpPr>
        <p:spPr>
          <a:xfrm>
            <a:off x="3159000" y="2490480"/>
            <a:ext cx="689760" cy="430920"/>
          </a:xfrm>
          <a:prstGeom prst="ellipse">
            <a:avLst/>
          </a:prstGeom>
          <a:noFill/>
          <a:ln>
            <a:solidFill>
              <a:srgbClr val="c00000"/>
            </a:solidFill>
            <a:round/>
          </a:ln>
        </p:spPr>
        <p:style>
          <a:lnRef idx="2">
            <a:schemeClr val="accent1">
              <a:shade val="15000"/>
            </a:schemeClr>
          </a:lnRef>
          <a:fillRef idx="1">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timing>
    <p:tnLst>
      <p:par>
        <p:cTn id="210" dur="indefinite" restart="never" nodeType="tmRoot">
          <p:childTnLst>
            <p:seq>
              <p:cTn id="211" dur="indefinite" nodeType="mainSeq">
                <p:childTnLst>
                  <p:par>
                    <p:cTn id="212" fill="hold">
                      <p:stCondLst>
                        <p:cond delay="indefinite"/>
                      </p:stCondLst>
                      <p:childTnLst>
                        <p:par>
                          <p:cTn id="213" fill="hold">
                            <p:stCondLst>
                              <p:cond delay="0"/>
                            </p:stCondLst>
                            <p:childTnLst>
                              <p:par>
                                <p:cTn id="214" nodeType="clickEffect" fill="hold" presetClass="entr" presetID="10">
                                  <p:stCondLst>
                                    <p:cond delay="0"/>
                                  </p:stCondLst>
                                  <p:childTnLst>
                                    <p:set>
                                      <p:cBhvr>
                                        <p:cTn id="215" dur="1" fill="hold">
                                          <p:stCondLst>
                                            <p:cond delay="0"/>
                                          </p:stCondLst>
                                        </p:cTn>
                                        <p:tgtEl>
                                          <p:spTgt spid="386"/>
                                        </p:tgtEl>
                                        <p:attrNameLst>
                                          <p:attrName>style.visibility</p:attrName>
                                        </p:attrNameLst>
                                      </p:cBhvr>
                                      <p:to>
                                        <p:strVal val="visible"/>
                                      </p:to>
                                    </p:set>
                                    <p:animEffect filter="fade" transition="in">
                                      <p:cBhvr additive="repl">
                                        <p:cTn id="216" dur="500"/>
                                        <p:tgtEl>
                                          <p:spTgt spid="386"/>
                                        </p:tgtEl>
                                      </p:cBhvr>
                                    </p:animEffect>
                                  </p:childTnLst>
                                </p:cTn>
                              </p:par>
                              <p:par>
                                <p:cTn id="217" nodeType="withEffect" fill="hold" presetClass="entr" presetID="10">
                                  <p:stCondLst>
                                    <p:cond delay="0"/>
                                  </p:stCondLst>
                                  <p:childTnLst>
                                    <p:set>
                                      <p:cBhvr>
                                        <p:cTn id="218" dur="1" fill="hold">
                                          <p:stCondLst>
                                            <p:cond delay="0"/>
                                          </p:stCondLst>
                                        </p:cTn>
                                        <p:tgtEl>
                                          <p:spTgt spid="369"/>
                                        </p:tgtEl>
                                        <p:attrNameLst>
                                          <p:attrName>style.visibility</p:attrName>
                                        </p:attrNameLst>
                                      </p:cBhvr>
                                      <p:to>
                                        <p:strVal val="visible"/>
                                      </p:to>
                                    </p:set>
                                    <p:animEffect filter="fade" transition="in">
                                      <p:cBhvr additive="repl">
                                        <p:cTn id="219" dur="500"/>
                                        <p:tgtEl>
                                          <p:spTgt spid="369"/>
                                        </p:tgtEl>
                                      </p:cBhvr>
                                    </p:animEffect>
                                  </p:childTnLst>
                                </p:cTn>
                              </p:par>
                              <p:par>
                                <p:cTn id="220" nodeType="withEffect" fill="hold" presetClass="entr" presetID="10">
                                  <p:stCondLst>
                                    <p:cond delay="0"/>
                                  </p:stCondLst>
                                  <p:childTnLst>
                                    <p:set>
                                      <p:cBhvr>
                                        <p:cTn id="221" dur="1" fill="hold">
                                          <p:stCondLst>
                                            <p:cond delay="0"/>
                                          </p:stCondLst>
                                        </p:cTn>
                                        <p:tgtEl>
                                          <p:spTgt spid="392"/>
                                        </p:tgtEl>
                                        <p:attrNameLst>
                                          <p:attrName>style.visibility</p:attrName>
                                        </p:attrNameLst>
                                      </p:cBhvr>
                                      <p:to>
                                        <p:strVal val="visible"/>
                                      </p:to>
                                    </p:set>
                                    <p:animEffect filter="fade" transition="in">
                                      <p:cBhvr additive="repl">
                                        <p:cTn id="222" dur="500"/>
                                        <p:tgtEl>
                                          <p:spTgt spid="392"/>
                                        </p:tgtEl>
                                      </p:cBhvr>
                                    </p:animEffect>
                                  </p:childTnLst>
                                </p:cTn>
                              </p:par>
                              <p:par>
                                <p:cTn id="223" nodeType="withEffect" fill="hold" presetClass="entr" presetID="10">
                                  <p:stCondLst>
                                    <p:cond delay="0"/>
                                  </p:stCondLst>
                                  <p:childTnLst>
                                    <p:set>
                                      <p:cBhvr>
                                        <p:cTn id="224" dur="1" fill="hold">
                                          <p:stCondLst>
                                            <p:cond delay="0"/>
                                          </p:stCondLst>
                                        </p:cTn>
                                        <p:tgtEl>
                                          <p:spTgt spid="394"/>
                                        </p:tgtEl>
                                        <p:attrNameLst>
                                          <p:attrName>style.visibility</p:attrName>
                                        </p:attrNameLst>
                                      </p:cBhvr>
                                      <p:to>
                                        <p:strVal val="visible"/>
                                      </p:to>
                                    </p:set>
                                    <p:animEffect filter="fade" transition="in">
                                      <p:cBhvr additive="repl">
                                        <p:cTn id="225" dur="500"/>
                                        <p:tgtEl>
                                          <p:spTgt spid="394"/>
                                        </p:tgtEl>
                                      </p:cBhvr>
                                    </p:animEffect>
                                  </p:childTnLst>
                                </p:cTn>
                              </p:par>
                              <p:par>
                                <p:cTn id="226" nodeType="withEffect" fill="hold" presetClass="entr" presetID="10">
                                  <p:stCondLst>
                                    <p:cond delay="0"/>
                                  </p:stCondLst>
                                  <p:childTnLst>
                                    <p:set>
                                      <p:cBhvr>
                                        <p:cTn id="227" dur="1" fill="hold">
                                          <p:stCondLst>
                                            <p:cond delay="0"/>
                                          </p:stCondLst>
                                        </p:cTn>
                                        <p:tgtEl>
                                          <p:spTgt spid="370"/>
                                        </p:tgtEl>
                                        <p:attrNameLst>
                                          <p:attrName>style.visibility</p:attrName>
                                        </p:attrNameLst>
                                      </p:cBhvr>
                                      <p:to>
                                        <p:strVal val="visible"/>
                                      </p:to>
                                    </p:set>
                                    <p:animEffect filter="fade" transition="in">
                                      <p:cBhvr additive="repl">
                                        <p:cTn id="228" dur="500"/>
                                        <p:tgtEl>
                                          <p:spTgt spid="370"/>
                                        </p:tgtEl>
                                      </p:cBhvr>
                                    </p:animEffect>
                                  </p:childTnLst>
                                </p:cTn>
                              </p:par>
                              <p:par>
                                <p:cTn id="229" nodeType="withEffect" fill="hold" presetClass="entr" presetID="10">
                                  <p:stCondLst>
                                    <p:cond delay="0"/>
                                  </p:stCondLst>
                                  <p:childTnLst>
                                    <p:set>
                                      <p:cBhvr>
                                        <p:cTn id="230" dur="1" fill="hold">
                                          <p:stCondLst>
                                            <p:cond delay="0"/>
                                          </p:stCondLst>
                                        </p:cTn>
                                        <p:tgtEl>
                                          <p:spTgt spid="371"/>
                                        </p:tgtEl>
                                        <p:attrNameLst>
                                          <p:attrName>style.visibility</p:attrName>
                                        </p:attrNameLst>
                                      </p:cBhvr>
                                      <p:to>
                                        <p:strVal val="visible"/>
                                      </p:to>
                                    </p:set>
                                    <p:animEffect filter="fade" transition="in">
                                      <p:cBhvr additive="repl">
                                        <p:cTn id="231" dur="500"/>
                                        <p:tgtEl>
                                          <p:spTgt spid="371"/>
                                        </p:tgtEl>
                                      </p:cBhvr>
                                    </p:animEffect>
                                  </p:childTnLst>
                                </p:cTn>
                              </p:par>
                              <p:par>
                                <p:cTn id="232" nodeType="withEffect" fill="hold" presetClass="entr" presetID="10">
                                  <p:stCondLst>
                                    <p:cond delay="0"/>
                                  </p:stCondLst>
                                  <p:childTnLst>
                                    <p:set>
                                      <p:cBhvr>
                                        <p:cTn id="233" dur="1" fill="hold">
                                          <p:stCondLst>
                                            <p:cond delay="0"/>
                                          </p:stCondLst>
                                        </p:cTn>
                                        <p:tgtEl>
                                          <p:spTgt spid="391"/>
                                        </p:tgtEl>
                                        <p:attrNameLst>
                                          <p:attrName>style.visibility</p:attrName>
                                        </p:attrNameLst>
                                      </p:cBhvr>
                                      <p:to>
                                        <p:strVal val="visible"/>
                                      </p:to>
                                    </p:set>
                                    <p:animEffect filter="fade" transition="in">
                                      <p:cBhvr additive="repl">
                                        <p:cTn id="234" dur="500"/>
                                        <p:tgtEl>
                                          <p:spTgt spid="391"/>
                                        </p:tgtEl>
                                      </p:cBhvr>
                                    </p:animEffect>
                                  </p:childTnLst>
                                </p:cTn>
                              </p:par>
                              <p:par>
                                <p:cTn id="235" nodeType="withEffect" fill="hold" presetClass="entr" presetID="10">
                                  <p:stCondLst>
                                    <p:cond delay="0"/>
                                  </p:stCondLst>
                                  <p:childTnLst>
                                    <p:set>
                                      <p:cBhvr>
                                        <p:cTn id="236" dur="1" fill="hold">
                                          <p:stCondLst>
                                            <p:cond delay="0"/>
                                          </p:stCondLst>
                                        </p:cTn>
                                        <p:tgtEl>
                                          <p:spTgt spid="374"/>
                                        </p:tgtEl>
                                        <p:attrNameLst>
                                          <p:attrName>style.visibility</p:attrName>
                                        </p:attrNameLst>
                                      </p:cBhvr>
                                      <p:to>
                                        <p:strVal val="visible"/>
                                      </p:to>
                                    </p:set>
                                    <p:animEffect filter="fade" transition="in">
                                      <p:cBhvr additive="repl">
                                        <p:cTn id="237" dur="500"/>
                                        <p:tgtEl>
                                          <p:spTgt spid="374"/>
                                        </p:tgtEl>
                                      </p:cBhvr>
                                    </p:animEffect>
                                  </p:childTnLst>
                                </p:cTn>
                              </p:par>
                              <p:par>
                                <p:cTn id="238" nodeType="withEffect" fill="hold" presetClass="entr" presetID="10">
                                  <p:stCondLst>
                                    <p:cond delay="0"/>
                                  </p:stCondLst>
                                  <p:childTnLst>
                                    <p:set>
                                      <p:cBhvr>
                                        <p:cTn id="239" dur="1" fill="hold">
                                          <p:stCondLst>
                                            <p:cond delay="0"/>
                                          </p:stCondLst>
                                        </p:cTn>
                                        <p:tgtEl>
                                          <p:spTgt spid="381"/>
                                        </p:tgtEl>
                                        <p:attrNameLst>
                                          <p:attrName>style.visibility</p:attrName>
                                        </p:attrNameLst>
                                      </p:cBhvr>
                                      <p:to>
                                        <p:strVal val="visible"/>
                                      </p:to>
                                    </p:set>
                                    <p:animEffect filter="fade" transition="in">
                                      <p:cBhvr additive="repl">
                                        <p:cTn id="240" dur="500"/>
                                        <p:tgtEl>
                                          <p:spTgt spid="381"/>
                                        </p:tgtEl>
                                      </p:cBhvr>
                                    </p:animEffect>
                                  </p:childTnLst>
                                </p:cTn>
                              </p:par>
                              <p:par>
                                <p:cTn id="241" nodeType="withEffect" fill="hold" presetClass="entr" presetID="10">
                                  <p:stCondLst>
                                    <p:cond delay="0"/>
                                  </p:stCondLst>
                                  <p:childTnLst>
                                    <p:set>
                                      <p:cBhvr>
                                        <p:cTn id="242" dur="1" fill="hold">
                                          <p:stCondLst>
                                            <p:cond delay="0"/>
                                          </p:stCondLst>
                                        </p:cTn>
                                        <p:tgtEl>
                                          <p:spTgt spid="372"/>
                                        </p:tgtEl>
                                        <p:attrNameLst>
                                          <p:attrName>style.visibility</p:attrName>
                                        </p:attrNameLst>
                                      </p:cBhvr>
                                      <p:to>
                                        <p:strVal val="visible"/>
                                      </p:to>
                                    </p:set>
                                    <p:animEffect filter="fade" transition="in">
                                      <p:cBhvr additive="repl">
                                        <p:cTn id="243" dur="500"/>
                                        <p:tgtEl>
                                          <p:spTgt spid="372"/>
                                        </p:tgtEl>
                                      </p:cBhvr>
                                    </p:animEffect>
                                  </p:childTnLst>
                                </p:cTn>
                              </p:par>
                              <p:par>
                                <p:cTn id="244" nodeType="withEffect" fill="hold" presetClass="entr" presetID="10">
                                  <p:stCondLst>
                                    <p:cond delay="0"/>
                                  </p:stCondLst>
                                  <p:childTnLst>
                                    <p:set>
                                      <p:cBhvr>
                                        <p:cTn id="245" dur="1" fill="hold">
                                          <p:stCondLst>
                                            <p:cond delay="0"/>
                                          </p:stCondLst>
                                        </p:cTn>
                                        <p:tgtEl>
                                          <p:spTgt spid="379"/>
                                        </p:tgtEl>
                                        <p:attrNameLst>
                                          <p:attrName>style.visibility</p:attrName>
                                        </p:attrNameLst>
                                      </p:cBhvr>
                                      <p:to>
                                        <p:strVal val="visible"/>
                                      </p:to>
                                    </p:set>
                                    <p:animEffect filter="fade" transition="in">
                                      <p:cBhvr additive="repl">
                                        <p:cTn id="246" dur="500"/>
                                        <p:tgtEl>
                                          <p:spTgt spid="379"/>
                                        </p:tgtEl>
                                      </p:cBhvr>
                                    </p:animEffect>
                                  </p:childTnLst>
                                </p:cTn>
                              </p:par>
                              <p:par>
                                <p:cTn id="247" nodeType="withEffect" fill="hold" presetClass="entr" presetID="10">
                                  <p:stCondLst>
                                    <p:cond delay="0"/>
                                  </p:stCondLst>
                                  <p:childTnLst>
                                    <p:set>
                                      <p:cBhvr>
                                        <p:cTn id="248" dur="1" fill="hold">
                                          <p:stCondLst>
                                            <p:cond delay="0"/>
                                          </p:stCondLst>
                                        </p:cTn>
                                        <p:tgtEl>
                                          <p:spTgt spid="378"/>
                                        </p:tgtEl>
                                        <p:attrNameLst>
                                          <p:attrName>style.visibility</p:attrName>
                                        </p:attrNameLst>
                                      </p:cBhvr>
                                      <p:to>
                                        <p:strVal val="visible"/>
                                      </p:to>
                                    </p:set>
                                    <p:animEffect filter="fade" transition="in">
                                      <p:cBhvr additive="repl">
                                        <p:cTn id="249" dur="500"/>
                                        <p:tgtEl>
                                          <p:spTgt spid="378"/>
                                        </p:tgtEl>
                                      </p:cBhvr>
                                    </p:animEffect>
                                  </p:childTnLst>
                                </p:cTn>
                              </p:par>
                              <p:par>
                                <p:cTn id="250" nodeType="withEffect" fill="hold" presetClass="entr" presetID="10">
                                  <p:stCondLst>
                                    <p:cond delay="0"/>
                                  </p:stCondLst>
                                  <p:childTnLst>
                                    <p:set>
                                      <p:cBhvr>
                                        <p:cTn id="251" dur="1" fill="hold">
                                          <p:stCondLst>
                                            <p:cond delay="0"/>
                                          </p:stCondLst>
                                        </p:cTn>
                                        <p:tgtEl>
                                          <p:spTgt spid="375"/>
                                        </p:tgtEl>
                                        <p:attrNameLst>
                                          <p:attrName>style.visibility</p:attrName>
                                        </p:attrNameLst>
                                      </p:cBhvr>
                                      <p:to>
                                        <p:strVal val="visible"/>
                                      </p:to>
                                    </p:set>
                                    <p:animEffect filter="fade" transition="in">
                                      <p:cBhvr additive="repl">
                                        <p:cTn id="252" dur="500"/>
                                        <p:tgtEl>
                                          <p:spTgt spid="375"/>
                                        </p:tgtEl>
                                      </p:cBhvr>
                                    </p:animEffect>
                                  </p:childTnLst>
                                </p:cTn>
                              </p:par>
                              <p:par>
                                <p:cTn id="253" nodeType="withEffect" fill="hold" presetClass="entr" presetID="10">
                                  <p:stCondLst>
                                    <p:cond delay="0"/>
                                  </p:stCondLst>
                                  <p:childTnLst>
                                    <p:set>
                                      <p:cBhvr>
                                        <p:cTn id="254" dur="1" fill="hold">
                                          <p:stCondLst>
                                            <p:cond delay="0"/>
                                          </p:stCondLst>
                                        </p:cTn>
                                        <p:tgtEl>
                                          <p:spTgt spid="383"/>
                                        </p:tgtEl>
                                        <p:attrNameLst>
                                          <p:attrName>style.visibility</p:attrName>
                                        </p:attrNameLst>
                                      </p:cBhvr>
                                      <p:to>
                                        <p:strVal val="visible"/>
                                      </p:to>
                                    </p:set>
                                    <p:animEffect filter="fade" transition="in">
                                      <p:cBhvr additive="repl">
                                        <p:cTn id="255" dur="500"/>
                                        <p:tgtEl>
                                          <p:spTgt spid="383"/>
                                        </p:tgtEl>
                                      </p:cBhvr>
                                    </p:animEffect>
                                  </p:childTnLst>
                                </p:cTn>
                              </p:par>
                              <p:par>
                                <p:cTn id="256" nodeType="withEffect" fill="hold" presetClass="entr" presetID="10">
                                  <p:stCondLst>
                                    <p:cond delay="0"/>
                                  </p:stCondLst>
                                  <p:childTnLst>
                                    <p:set>
                                      <p:cBhvr>
                                        <p:cTn id="257" dur="1" fill="hold">
                                          <p:stCondLst>
                                            <p:cond delay="0"/>
                                          </p:stCondLst>
                                        </p:cTn>
                                        <p:tgtEl>
                                          <p:spTgt spid="384"/>
                                        </p:tgtEl>
                                        <p:attrNameLst>
                                          <p:attrName>style.visibility</p:attrName>
                                        </p:attrNameLst>
                                      </p:cBhvr>
                                      <p:to>
                                        <p:strVal val="visible"/>
                                      </p:to>
                                    </p:set>
                                    <p:animEffect filter="fade" transition="in">
                                      <p:cBhvr additive="repl">
                                        <p:cTn id="258" dur="500"/>
                                        <p:tgtEl>
                                          <p:spTgt spid="384"/>
                                        </p:tgtEl>
                                      </p:cBhvr>
                                    </p:animEffect>
                                  </p:childTnLst>
                                </p:cTn>
                              </p:par>
                              <p:par>
                                <p:cTn id="259" nodeType="withEffect" fill="hold" presetClass="entr" presetID="10">
                                  <p:stCondLst>
                                    <p:cond delay="0"/>
                                  </p:stCondLst>
                                  <p:childTnLst>
                                    <p:set>
                                      <p:cBhvr>
                                        <p:cTn id="260" dur="1" fill="hold">
                                          <p:stCondLst>
                                            <p:cond delay="0"/>
                                          </p:stCondLst>
                                        </p:cTn>
                                        <p:tgtEl>
                                          <p:spTgt spid="389"/>
                                        </p:tgtEl>
                                        <p:attrNameLst>
                                          <p:attrName>style.visibility</p:attrName>
                                        </p:attrNameLst>
                                      </p:cBhvr>
                                      <p:to>
                                        <p:strVal val="visible"/>
                                      </p:to>
                                    </p:set>
                                    <p:animEffect filter="fade" transition="in">
                                      <p:cBhvr additive="repl">
                                        <p:cTn id="261" dur="500"/>
                                        <p:tgtEl>
                                          <p:spTgt spid="389"/>
                                        </p:tgtEl>
                                      </p:cBhvr>
                                    </p:animEffect>
                                  </p:childTnLst>
                                </p:cTn>
                              </p:par>
                              <p:par>
                                <p:cTn id="262" nodeType="withEffect" fill="hold" presetClass="entr" presetID="10">
                                  <p:stCondLst>
                                    <p:cond delay="0"/>
                                  </p:stCondLst>
                                  <p:childTnLst>
                                    <p:set>
                                      <p:cBhvr>
                                        <p:cTn id="263" dur="1" fill="hold">
                                          <p:stCondLst>
                                            <p:cond delay="0"/>
                                          </p:stCondLst>
                                        </p:cTn>
                                        <p:tgtEl>
                                          <p:spTgt spid="388"/>
                                        </p:tgtEl>
                                        <p:attrNameLst>
                                          <p:attrName>style.visibility</p:attrName>
                                        </p:attrNameLst>
                                      </p:cBhvr>
                                      <p:to>
                                        <p:strVal val="visible"/>
                                      </p:to>
                                    </p:set>
                                    <p:animEffect filter="fade" transition="in">
                                      <p:cBhvr additive="repl">
                                        <p:cTn id="264" dur="500"/>
                                        <p:tgtEl>
                                          <p:spTgt spid="388"/>
                                        </p:tgtEl>
                                      </p:cBhvr>
                                    </p:animEffect>
                                  </p:childTnLst>
                                </p:cTn>
                              </p:par>
                              <p:par>
                                <p:cTn id="265" nodeType="withEffect" fill="hold" presetClass="entr" presetID="10">
                                  <p:stCondLst>
                                    <p:cond delay="0"/>
                                  </p:stCondLst>
                                  <p:childTnLst>
                                    <p:set>
                                      <p:cBhvr>
                                        <p:cTn id="266" dur="1" fill="hold">
                                          <p:stCondLst>
                                            <p:cond delay="0"/>
                                          </p:stCondLst>
                                        </p:cTn>
                                        <p:tgtEl>
                                          <p:spTgt spid="390"/>
                                        </p:tgtEl>
                                        <p:attrNameLst>
                                          <p:attrName>style.visibility</p:attrName>
                                        </p:attrNameLst>
                                      </p:cBhvr>
                                      <p:to>
                                        <p:strVal val="visible"/>
                                      </p:to>
                                    </p:set>
                                    <p:animEffect filter="fade" transition="in">
                                      <p:cBhvr additive="repl">
                                        <p:cTn id="267" dur="500"/>
                                        <p:tgtEl>
                                          <p:spTgt spid="390"/>
                                        </p:tgtEl>
                                      </p:cBhvr>
                                    </p:animEffect>
                                  </p:childTnLst>
                                </p:cTn>
                              </p:par>
                              <p:par>
                                <p:cTn id="268" nodeType="withEffect" fill="hold" presetClass="entr" presetID="10">
                                  <p:stCondLst>
                                    <p:cond delay="0"/>
                                  </p:stCondLst>
                                  <p:childTnLst>
                                    <p:set>
                                      <p:cBhvr>
                                        <p:cTn id="269" dur="1" fill="hold">
                                          <p:stCondLst>
                                            <p:cond delay="0"/>
                                          </p:stCondLst>
                                        </p:cTn>
                                        <p:tgtEl>
                                          <p:spTgt spid="387"/>
                                        </p:tgtEl>
                                        <p:attrNameLst>
                                          <p:attrName>style.visibility</p:attrName>
                                        </p:attrNameLst>
                                      </p:cBhvr>
                                      <p:to>
                                        <p:strVal val="visible"/>
                                      </p:to>
                                    </p:set>
                                    <p:animEffect filter="fade" transition="in">
                                      <p:cBhvr additive="repl">
                                        <p:cTn id="270" dur="500"/>
                                        <p:tgtEl>
                                          <p:spTgt spid="387"/>
                                        </p:tgtEl>
                                      </p:cBhvr>
                                    </p:animEffect>
                                  </p:childTnLst>
                                </p:cTn>
                              </p:par>
                              <p:par>
                                <p:cTn id="271" nodeType="withEffect" fill="hold" presetClass="entr" presetID="10">
                                  <p:stCondLst>
                                    <p:cond delay="0"/>
                                  </p:stCondLst>
                                  <p:childTnLst>
                                    <p:set>
                                      <p:cBhvr>
                                        <p:cTn id="272" dur="1" fill="hold">
                                          <p:stCondLst>
                                            <p:cond delay="0"/>
                                          </p:stCondLst>
                                        </p:cTn>
                                        <p:tgtEl>
                                          <p:spTgt spid="393"/>
                                        </p:tgtEl>
                                        <p:attrNameLst>
                                          <p:attrName>style.visibility</p:attrName>
                                        </p:attrNameLst>
                                      </p:cBhvr>
                                      <p:to>
                                        <p:strVal val="visible"/>
                                      </p:to>
                                    </p:set>
                                    <p:animEffect filter="fade" transition="in">
                                      <p:cBhvr additive="repl">
                                        <p:cTn id="273" dur="500"/>
                                        <p:tgtEl>
                                          <p:spTgt spid="393"/>
                                        </p:tgtEl>
                                      </p:cBhvr>
                                    </p:animEffect>
                                  </p:childTnLst>
                                </p:cTn>
                              </p:par>
                              <p:par>
                                <p:cTn id="274" nodeType="withEffect" fill="hold" presetClass="entr" presetID="10">
                                  <p:stCondLst>
                                    <p:cond delay="0"/>
                                  </p:stCondLst>
                                  <p:childTnLst>
                                    <p:set>
                                      <p:cBhvr>
                                        <p:cTn id="275" dur="1" fill="hold">
                                          <p:stCondLst>
                                            <p:cond delay="0"/>
                                          </p:stCondLst>
                                        </p:cTn>
                                        <p:tgtEl>
                                          <p:spTgt spid="385"/>
                                        </p:tgtEl>
                                        <p:attrNameLst>
                                          <p:attrName>style.visibility</p:attrName>
                                        </p:attrNameLst>
                                      </p:cBhvr>
                                      <p:to>
                                        <p:strVal val="visible"/>
                                      </p:to>
                                    </p:set>
                                    <p:animEffect filter="fade" transition="in">
                                      <p:cBhvr additive="repl">
                                        <p:cTn id="276" dur="500"/>
                                        <p:tgtEl>
                                          <p:spTgt spid="385"/>
                                        </p:tgtEl>
                                      </p:cBhvr>
                                    </p:animEffect>
                                  </p:childTnLst>
                                </p:cTn>
                              </p:par>
                              <p:par>
                                <p:cTn id="277" nodeType="withEffect" fill="hold" presetClass="entr" presetID="10">
                                  <p:stCondLst>
                                    <p:cond delay="0"/>
                                  </p:stCondLst>
                                  <p:childTnLst>
                                    <p:set>
                                      <p:cBhvr>
                                        <p:cTn id="278" dur="1" fill="hold">
                                          <p:stCondLst>
                                            <p:cond delay="0"/>
                                          </p:stCondLst>
                                        </p:cTn>
                                        <p:tgtEl>
                                          <p:spTgt spid="373"/>
                                        </p:tgtEl>
                                        <p:attrNameLst>
                                          <p:attrName>style.visibility</p:attrName>
                                        </p:attrNameLst>
                                      </p:cBhvr>
                                      <p:to>
                                        <p:strVal val="visible"/>
                                      </p:to>
                                    </p:set>
                                    <p:animEffect filter="fade" transition="in">
                                      <p:cBhvr additive="repl">
                                        <p:cTn id="279" dur="500"/>
                                        <p:tgtEl>
                                          <p:spTgt spid="373"/>
                                        </p:tgtEl>
                                      </p:cBhvr>
                                    </p:animEffect>
                                  </p:childTnLst>
                                </p:cTn>
                              </p:par>
                              <p:par>
                                <p:cTn id="280" nodeType="withEffect" fill="hold" presetClass="entr" presetID="10">
                                  <p:stCondLst>
                                    <p:cond delay="0"/>
                                  </p:stCondLst>
                                  <p:childTnLst>
                                    <p:set>
                                      <p:cBhvr>
                                        <p:cTn id="281" dur="1" fill="hold">
                                          <p:stCondLst>
                                            <p:cond delay="0"/>
                                          </p:stCondLst>
                                        </p:cTn>
                                        <p:tgtEl>
                                          <p:spTgt spid="376"/>
                                        </p:tgtEl>
                                        <p:attrNameLst>
                                          <p:attrName>style.visibility</p:attrName>
                                        </p:attrNameLst>
                                      </p:cBhvr>
                                      <p:to>
                                        <p:strVal val="visible"/>
                                      </p:to>
                                    </p:set>
                                    <p:animEffect filter="fade" transition="in">
                                      <p:cBhvr additive="repl">
                                        <p:cTn id="282" dur="500"/>
                                        <p:tgtEl>
                                          <p:spTgt spid="376"/>
                                        </p:tgtEl>
                                      </p:cBhvr>
                                    </p:animEffect>
                                  </p:childTnLst>
                                </p:cTn>
                              </p:par>
                              <p:par>
                                <p:cTn id="283" nodeType="withEffect" fill="hold" presetClass="entr" presetID="10">
                                  <p:stCondLst>
                                    <p:cond delay="0"/>
                                  </p:stCondLst>
                                  <p:childTnLst>
                                    <p:set>
                                      <p:cBhvr>
                                        <p:cTn id="284" dur="1" fill="hold">
                                          <p:stCondLst>
                                            <p:cond delay="0"/>
                                          </p:stCondLst>
                                        </p:cTn>
                                        <p:tgtEl>
                                          <p:spTgt spid="382"/>
                                        </p:tgtEl>
                                        <p:attrNameLst>
                                          <p:attrName>style.visibility</p:attrName>
                                        </p:attrNameLst>
                                      </p:cBhvr>
                                      <p:to>
                                        <p:strVal val="visible"/>
                                      </p:to>
                                    </p:set>
                                    <p:animEffect filter="fade" transition="in">
                                      <p:cBhvr additive="repl">
                                        <p:cTn id="285" dur="500"/>
                                        <p:tgtEl>
                                          <p:spTgt spid="382"/>
                                        </p:tgtEl>
                                      </p:cBhvr>
                                    </p:animEffect>
                                  </p:childTnLst>
                                </p:cTn>
                              </p:par>
                              <p:par>
                                <p:cTn id="286" nodeType="withEffect" fill="hold" presetClass="entr" presetID="10">
                                  <p:stCondLst>
                                    <p:cond delay="0"/>
                                  </p:stCondLst>
                                  <p:childTnLst>
                                    <p:set>
                                      <p:cBhvr>
                                        <p:cTn id="287" dur="1" fill="hold">
                                          <p:stCondLst>
                                            <p:cond delay="0"/>
                                          </p:stCondLst>
                                        </p:cTn>
                                        <p:tgtEl>
                                          <p:spTgt spid="380"/>
                                        </p:tgtEl>
                                        <p:attrNameLst>
                                          <p:attrName>style.visibility</p:attrName>
                                        </p:attrNameLst>
                                      </p:cBhvr>
                                      <p:to>
                                        <p:strVal val="visible"/>
                                      </p:to>
                                    </p:set>
                                    <p:animEffect filter="fade" transition="in">
                                      <p:cBhvr additive="repl">
                                        <p:cTn id="288" dur="500"/>
                                        <p:tgtEl>
                                          <p:spTgt spid="380"/>
                                        </p:tgtEl>
                                      </p:cBhvr>
                                    </p:animEffect>
                                  </p:childTnLst>
                                </p:cTn>
                              </p:par>
                              <p:par>
                                <p:cTn id="289" nodeType="withEffect" fill="hold" presetClass="entr" presetID="10">
                                  <p:stCondLst>
                                    <p:cond delay="0"/>
                                  </p:stCondLst>
                                  <p:childTnLst>
                                    <p:set>
                                      <p:cBhvr>
                                        <p:cTn id="290" dur="1" fill="hold">
                                          <p:stCondLst>
                                            <p:cond delay="0"/>
                                          </p:stCondLst>
                                        </p:cTn>
                                        <p:tgtEl>
                                          <p:spTgt spid="377"/>
                                        </p:tgtEl>
                                        <p:attrNameLst>
                                          <p:attrName>style.visibility</p:attrName>
                                        </p:attrNameLst>
                                      </p:cBhvr>
                                      <p:to>
                                        <p:strVal val="visible"/>
                                      </p:to>
                                    </p:set>
                                    <p:animEffect filter="fade" transition="in">
                                      <p:cBhvr additive="repl">
                                        <p:cTn id="291" dur="500"/>
                                        <p:tgtEl>
                                          <p:spTgt spid="377"/>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10">
                                  <p:stCondLst>
                                    <p:cond delay="0"/>
                                  </p:stCondLst>
                                  <p:childTnLst>
                                    <p:set>
                                      <p:cBhvr>
                                        <p:cTn id="295" dur="1" fill="hold">
                                          <p:stCondLst>
                                            <p:cond delay="0"/>
                                          </p:stCondLst>
                                        </p:cTn>
                                        <p:tgtEl>
                                          <p:spTgt spid="367"/>
                                        </p:tgtEl>
                                        <p:attrNameLst>
                                          <p:attrName>style.visibility</p:attrName>
                                        </p:attrNameLst>
                                      </p:cBhvr>
                                      <p:to>
                                        <p:strVal val="visible"/>
                                      </p:to>
                                    </p:set>
                                    <p:animEffect filter="fade" transition="in">
                                      <p:cBhvr additive="repl">
                                        <p:cTn id="296"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Box 2"/>
          <p:cNvSpPr/>
          <p:nvPr/>
        </p:nvSpPr>
        <p:spPr>
          <a:xfrm>
            <a:off x="807480" y="1240200"/>
            <a:ext cx="8039160" cy="1307160"/>
          </a:xfrm>
          <a:prstGeom prst="rect">
            <a:avLst/>
          </a:prstGeom>
          <a:noFill/>
          <a:ln w="0">
            <a:noFill/>
          </a:ln>
        </p:spPr>
        <p:style>
          <a:lnRef idx="0"/>
          <a:fillRef idx="0"/>
          <a:effectRef idx="0"/>
          <a:fontRef idx="minor"/>
        </p:style>
        <p:txBody>
          <a:bodyPr lIns="0" rIns="0" tIns="0" bIns="0" anchor="t">
            <a:spAutoFit/>
          </a:bodyPr>
          <a:p>
            <a:pPr>
              <a:lnSpc>
                <a:spcPts val="5148"/>
              </a:lnSpc>
              <a:buNone/>
            </a:pPr>
            <a:r>
              <a:rPr b="0" lang="en-US" sz="5200" spc="-1" strike="noStrike">
                <a:solidFill>
                  <a:srgbClr val="227c9d"/>
                </a:solidFill>
                <a:latin typeface="Kollektif Bold"/>
              </a:rPr>
              <a:t>SELF-ORGANIZING MAPS</a:t>
            </a:r>
            <a:endParaRPr b="0" lang="en-GB" sz="5200" spc="-1" strike="noStrike">
              <a:latin typeface="Arial"/>
            </a:endParaRPr>
          </a:p>
        </p:txBody>
      </p:sp>
      <p:sp>
        <p:nvSpPr>
          <p:cNvPr id="396" name="TextBox 3"/>
          <p:cNvSpPr/>
          <p:nvPr/>
        </p:nvSpPr>
        <p:spPr>
          <a:xfrm>
            <a:off x="807480" y="2228760"/>
            <a:ext cx="8039160" cy="1706760"/>
          </a:xfrm>
          <a:prstGeom prst="rect">
            <a:avLst/>
          </a:prstGeom>
          <a:noFill/>
          <a:ln w="0">
            <a:noFill/>
          </a:ln>
        </p:spPr>
        <p:style>
          <a:lnRef idx="0"/>
          <a:fillRef idx="0"/>
          <a:effectRef idx="0"/>
          <a:fontRef idx="minor"/>
        </p:style>
        <p:txBody>
          <a:bodyPr lIns="0" rIns="0" tIns="0" bIns="0" anchor="t">
            <a:spAutoFit/>
          </a:bodyPr>
          <a:p>
            <a:pPr>
              <a:lnSpc>
                <a:spcPts val="3359"/>
              </a:lnSpc>
              <a:buNone/>
            </a:pPr>
            <a:r>
              <a:rPr b="0" lang="en-US" sz="2750" spc="-1" strike="noStrike">
                <a:solidFill>
                  <a:srgbClr val="545454"/>
                </a:solidFill>
                <a:latin typeface="DM Sans"/>
                <a:ea typeface="Calibri"/>
              </a:rPr>
              <a:t>I </a:t>
            </a:r>
            <a:r>
              <a:rPr b="1" lang="en-US" sz="2750" spc="-1" strike="noStrike">
                <a:solidFill>
                  <a:srgbClr val="545454"/>
                </a:solidFill>
                <a:latin typeface="DM Sans"/>
                <a:ea typeface="Calibri"/>
              </a:rPr>
              <a:t>quattro test</a:t>
            </a:r>
            <a:r>
              <a:rPr b="0" lang="en-US" sz="2750" spc="-1" strike="noStrike">
                <a:solidFill>
                  <a:srgbClr val="545454"/>
                </a:solidFill>
                <a:latin typeface="DM Sans"/>
                <a:ea typeface="Calibri"/>
              </a:rPr>
              <a:t> condotti tramite la </a:t>
            </a:r>
            <a:r>
              <a:rPr b="1" lang="en-US" sz="2750" spc="-1" strike="noStrike">
                <a:solidFill>
                  <a:srgbClr val="545454"/>
                </a:solidFill>
                <a:latin typeface="DM Sans"/>
                <a:ea typeface="Calibri"/>
              </a:rPr>
              <a:t>SOM </a:t>
            </a:r>
            <a:r>
              <a:rPr b="0" lang="en-US" sz="2750" spc="-1" strike="noStrike">
                <a:solidFill>
                  <a:srgbClr val="545454"/>
                </a:solidFill>
                <a:latin typeface="DM Sans"/>
                <a:ea typeface="Calibri"/>
              </a:rPr>
              <a:t>sono stati </a:t>
            </a:r>
            <a:r>
              <a:rPr b="1" lang="en-US" sz="2750" spc="-1" strike="noStrike">
                <a:solidFill>
                  <a:srgbClr val="545454"/>
                </a:solidFill>
                <a:latin typeface="DM Sans"/>
                <a:ea typeface="Calibri"/>
              </a:rPr>
              <a:t>ottimizzati </a:t>
            </a:r>
            <a:r>
              <a:rPr b="0" lang="en-US" sz="2750" spc="-1" strike="noStrike">
                <a:solidFill>
                  <a:srgbClr val="545454"/>
                </a:solidFill>
                <a:latin typeface="DM Sans"/>
                <a:ea typeface="Calibri"/>
              </a:rPr>
              <a:t>attraverso una </a:t>
            </a:r>
            <a:r>
              <a:rPr b="1" lang="en-US" sz="2750" spc="-1" strike="noStrike">
                <a:solidFill>
                  <a:srgbClr val="545454"/>
                </a:solidFill>
                <a:latin typeface="DM Sans"/>
                <a:ea typeface="Calibri"/>
              </a:rPr>
              <a:t>griglia di ricerca</a:t>
            </a:r>
            <a:r>
              <a:rPr b="0" lang="en-US" sz="2750" spc="-1" strike="noStrike">
                <a:solidFill>
                  <a:srgbClr val="545454"/>
                </a:solidFill>
                <a:latin typeface="DM Sans"/>
                <a:ea typeface="Calibri"/>
              </a:rPr>
              <a:t> (</a:t>
            </a:r>
            <a:r>
              <a:rPr b="1" lang="en-US" sz="2750" spc="-1" strike="noStrike">
                <a:solidFill>
                  <a:srgbClr val="545454"/>
                </a:solidFill>
                <a:latin typeface="DM Sans"/>
                <a:ea typeface="Calibri"/>
              </a:rPr>
              <a:t>griglia di ricerca x 4</a:t>
            </a:r>
            <a:r>
              <a:rPr b="0" lang="en-US" sz="2750" spc="-1" strike="noStrike">
                <a:solidFill>
                  <a:srgbClr val="545454"/>
                </a:solidFill>
                <a:latin typeface="DM Sans"/>
                <a:ea typeface="Calibri"/>
              </a:rPr>
              <a:t>), inoltre sono organizzati nel seguente modo:</a:t>
            </a:r>
            <a:endParaRPr b="0" lang="en-GB" sz="2750" spc="-1" strike="noStrike">
              <a:latin typeface="Arial"/>
            </a:endParaRPr>
          </a:p>
        </p:txBody>
      </p:sp>
      <p:grpSp>
        <p:nvGrpSpPr>
          <p:cNvPr id="397" name="Group 4"/>
          <p:cNvGrpSpPr/>
          <p:nvPr/>
        </p:nvGrpSpPr>
        <p:grpSpPr>
          <a:xfrm>
            <a:off x="684360" y="4277880"/>
            <a:ext cx="8039160" cy="651960"/>
            <a:chOff x="684360" y="4277880"/>
            <a:chExt cx="8039160" cy="651960"/>
          </a:xfrm>
        </p:grpSpPr>
        <p:sp>
          <p:nvSpPr>
            <p:cNvPr id="398" name="Freeform 5"/>
            <p:cNvSpPr/>
            <p:nvPr/>
          </p:nvSpPr>
          <p:spPr>
            <a:xfrm>
              <a:off x="684360" y="4277880"/>
              <a:ext cx="8039160" cy="651960"/>
            </a:xfrm>
            <a:custGeom>
              <a:avLst/>
              <a:gdLst/>
              <a:ahLst/>
              <a:rect l="l" t="t" r="r" b="b"/>
              <a:pathLst>
                <a:path w="2117361" h="171758">
                  <a:moveTo>
                    <a:pt x="49113" y="0"/>
                  </a:moveTo>
                  <a:lnTo>
                    <a:pt x="2068248" y="0"/>
                  </a:lnTo>
                  <a:cubicBezTo>
                    <a:pt x="2095372" y="0"/>
                    <a:pt x="2117361" y="21989"/>
                    <a:pt x="2117361" y="49113"/>
                  </a:cubicBezTo>
                  <a:lnTo>
                    <a:pt x="2117361" y="122645"/>
                  </a:lnTo>
                  <a:cubicBezTo>
                    <a:pt x="2117361" y="149770"/>
                    <a:pt x="2095372" y="171758"/>
                    <a:pt x="2068248" y="171758"/>
                  </a:cubicBezTo>
                  <a:lnTo>
                    <a:pt x="49113" y="171758"/>
                  </a:lnTo>
                  <a:cubicBezTo>
                    <a:pt x="21989" y="171758"/>
                    <a:pt x="0" y="149770"/>
                    <a:pt x="0" y="122645"/>
                  </a:cubicBezTo>
                  <a:lnTo>
                    <a:pt x="0" y="49113"/>
                  </a:lnTo>
                  <a:cubicBezTo>
                    <a:pt x="0" y="21989"/>
                    <a:pt x="21989" y="0"/>
                    <a:pt x="49113" y="0"/>
                  </a:cubicBezTo>
                  <a:close/>
                </a:path>
              </a:pathLst>
            </a:custGeom>
            <a:solidFill>
              <a:srgbClr val="fe6d73"/>
            </a:solidFill>
            <a:ln w="0">
              <a:noFill/>
            </a:ln>
          </p:spPr>
          <p:style>
            <a:lnRef idx="0"/>
            <a:fillRef idx="0"/>
            <a:effectRef idx="0"/>
            <a:fontRef idx="minor"/>
          </p:style>
        </p:sp>
        <p:sp>
          <p:nvSpPr>
            <p:cNvPr id="399" name="TextBox 6"/>
            <p:cNvSpPr/>
            <p:nvPr/>
          </p:nvSpPr>
          <p:spPr>
            <a:xfrm>
              <a:off x="684360" y="4350240"/>
              <a:ext cx="8039160" cy="579600"/>
            </a:xfrm>
            <a:prstGeom prst="rect">
              <a:avLst/>
            </a:prstGeom>
            <a:noFill/>
            <a:ln w="0">
              <a:noFill/>
            </a:ln>
          </p:spPr>
          <p:style>
            <a:lnRef idx="0"/>
            <a:fillRef idx="0"/>
            <a:effectRef idx="0"/>
            <a:fontRef idx="minor"/>
          </p:style>
        </p:sp>
      </p:grpSp>
      <p:sp>
        <p:nvSpPr>
          <p:cNvPr id="400" name="TextBox 7"/>
          <p:cNvSpPr/>
          <p:nvPr/>
        </p:nvSpPr>
        <p:spPr>
          <a:xfrm>
            <a:off x="1562400" y="4439160"/>
            <a:ext cx="6282720" cy="711000"/>
          </a:xfrm>
          <a:prstGeom prst="rect">
            <a:avLst/>
          </a:prstGeom>
          <a:noFill/>
          <a:ln w="0">
            <a:noFill/>
          </a:ln>
        </p:spPr>
        <p:style>
          <a:lnRef idx="0"/>
          <a:fillRef idx="0"/>
          <a:effectRef idx="0"/>
          <a:fontRef idx="minor"/>
        </p:style>
        <p:txBody>
          <a:bodyPr lIns="0" rIns="0" tIns="0" bIns="0" anchor="t">
            <a:spAutoFit/>
          </a:bodyPr>
          <a:p>
            <a:pPr>
              <a:lnSpc>
                <a:spcPts val="2801"/>
              </a:lnSpc>
              <a:buNone/>
            </a:pPr>
            <a:r>
              <a:rPr b="0" lang="en-US" sz="2800" spc="-1" strike="noStrike">
                <a:solidFill>
                  <a:srgbClr val="ffffff"/>
                </a:solidFill>
                <a:latin typeface="Kollektif Bold"/>
              </a:rPr>
              <a:t>01 - </a:t>
            </a:r>
            <a:r>
              <a:rPr b="0" lang="en-US" sz="2800" spc="-1" strike="noStrike" u="sng">
                <a:solidFill>
                  <a:srgbClr val="ffffff"/>
                </a:solidFill>
                <a:uFillTx/>
                <a:latin typeface="Kollektif Bold"/>
              </a:rPr>
              <a:t>S</a:t>
            </a:r>
            <a:r>
              <a:rPr b="0" lang="en-US" sz="2800" spc="-1" strike="noStrike">
                <a:solidFill>
                  <a:srgbClr val="ffffff"/>
                </a:solidFill>
                <a:latin typeface="Kollektif Bold"/>
              </a:rPr>
              <a:t>BILANCIATO CON </a:t>
            </a:r>
            <a:r>
              <a:rPr b="0" lang="en-US" sz="2800" spc="-1" strike="noStrike" u="sng">
                <a:solidFill>
                  <a:srgbClr val="ffffff"/>
                </a:solidFill>
                <a:uFillTx/>
                <a:latin typeface="Kollektif Bold"/>
              </a:rPr>
              <a:t>17</a:t>
            </a:r>
            <a:r>
              <a:rPr b="0" lang="en-US" sz="2800" spc="-1" strike="noStrike">
                <a:solidFill>
                  <a:srgbClr val="ffffff"/>
                </a:solidFill>
                <a:latin typeface="Kollektif Bold"/>
              </a:rPr>
              <a:t> FEATURES</a:t>
            </a:r>
            <a:endParaRPr b="0" lang="en-GB" sz="2800" spc="-1" strike="noStrike">
              <a:latin typeface="Arial"/>
            </a:endParaRPr>
          </a:p>
        </p:txBody>
      </p:sp>
      <p:sp>
        <p:nvSpPr>
          <p:cNvPr id="401" name="TextBox 8"/>
          <p:cNvSpPr/>
          <p:nvPr/>
        </p:nvSpPr>
        <p:spPr>
          <a:xfrm>
            <a:off x="1191960" y="5680440"/>
            <a:ext cx="6310800" cy="457560"/>
          </a:xfrm>
          <a:prstGeom prst="rect">
            <a:avLst/>
          </a:prstGeom>
          <a:noFill/>
          <a:ln w="0">
            <a:noFill/>
          </a:ln>
        </p:spPr>
        <p:style>
          <a:lnRef idx="0"/>
          <a:fillRef idx="0"/>
          <a:effectRef idx="0"/>
          <a:fontRef idx="minor"/>
        </p:style>
        <p:txBody>
          <a:bodyPr lIns="0" rIns="0" tIns="0" bIns="0" anchor="t">
            <a:spAutoFit/>
          </a:bodyPr>
          <a:p>
            <a:pPr>
              <a:lnSpc>
                <a:spcPts val="3600"/>
              </a:lnSpc>
              <a:buNone/>
            </a:pPr>
            <a:r>
              <a:rPr b="0" lang="en-US" sz="3600" spc="-1" strike="noStrike">
                <a:solidFill>
                  <a:srgbClr val="ffffff"/>
                </a:solidFill>
                <a:latin typeface="Kollektif Bold"/>
              </a:rPr>
              <a:t>01. SBILANCIATO</a:t>
            </a:r>
            <a:endParaRPr b="0" lang="en-GB" sz="3600" spc="-1" strike="noStrike">
              <a:latin typeface="Arial"/>
            </a:endParaRPr>
          </a:p>
        </p:txBody>
      </p:sp>
      <p:grpSp>
        <p:nvGrpSpPr>
          <p:cNvPr id="402" name="Group 9"/>
          <p:cNvGrpSpPr/>
          <p:nvPr/>
        </p:nvGrpSpPr>
        <p:grpSpPr>
          <a:xfrm>
            <a:off x="684360" y="5390640"/>
            <a:ext cx="8039160" cy="651960"/>
            <a:chOff x="684360" y="5390640"/>
            <a:chExt cx="8039160" cy="651960"/>
          </a:xfrm>
        </p:grpSpPr>
        <p:sp>
          <p:nvSpPr>
            <p:cNvPr id="403" name="Freeform 10"/>
            <p:cNvSpPr/>
            <p:nvPr/>
          </p:nvSpPr>
          <p:spPr>
            <a:xfrm>
              <a:off x="684360" y="5390640"/>
              <a:ext cx="8039160" cy="651960"/>
            </a:xfrm>
            <a:custGeom>
              <a:avLst/>
              <a:gdLst/>
              <a:ahLst/>
              <a:rect l="l" t="t" r="r" b="b"/>
              <a:pathLst>
                <a:path w="2117361" h="171758">
                  <a:moveTo>
                    <a:pt x="49113" y="0"/>
                  </a:moveTo>
                  <a:lnTo>
                    <a:pt x="2068248" y="0"/>
                  </a:lnTo>
                  <a:cubicBezTo>
                    <a:pt x="2095372" y="0"/>
                    <a:pt x="2117361" y="21989"/>
                    <a:pt x="2117361" y="49113"/>
                  </a:cubicBezTo>
                  <a:lnTo>
                    <a:pt x="2117361" y="122645"/>
                  </a:lnTo>
                  <a:cubicBezTo>
                    <a:pt x="2117361" y="149770"/>
                    <a:pt x="2095372" y="171758"/>
                    <a:pt x="2068248" y="171758"/>
                  </a:cubicBezTo>
                  <a:lnTo>
                    <a:pt x="49113" y="171758"/>
                  </a:lnTo>
                  <a:cubicBezTo>
                    <a:pt x="21989" y="171758"/>
                    <a:pt x="0" y="149770"/>
                    <a:pt x="0" y="122645"/>
                  </a:cubicBezTo>
                  <a:lnTo>
                    <a:pt x="0" y="49113"/>
                  </a:lnTo>
                  <a:cubicBezTo>
                    <a:pt x="0" y="21989"/>
                    <a:pt x="21989" y="0"/>
                    <a:pt x="49113" y="0"/>
                  </a:cubicBezTo>
                  <a:close/>
                </a:path>
              </a:pathLst>
            </a:custGeom>
            <a:solidFill>
              <a:srgbClr val="ffcb77"/>
            </a:solidFill>
            <a:ln w="0">
              <a:noFill/>
            </a:ln>
          </p:spPr>
          <p:style>
            <a:lnRef idx="0"/>
            <a:fillRef idx="0"/>
            <a:effectRef idx="0"/>
            <a:fontRef idx="minor"/>
          </p:style>
        </p:sp>
        <p:sp>
          <p:nvSpPr>
            <p:cNvPr id="404" name="TextBox 11"/>
            <p:cNvSpPr/>
            <p:nvPr/>
          </p:nvSpPr>
          <p:spPr>
            <a:xfrm>
              <a:off x="684360" y="5463000"/>
              <a:ext cx="8039160" cy="579600"/>
            </a:xfrm>
            <a:prstGeom prst="rect">
              <a:avLst/>
            </a:prstGeom>
            <a:noFill/>
            <a:ln w="0">
              <a:noFill/>
            </a:ln>
          </p:spPr>
          <p:style>
            <a:lnRef idx="0"/>
            <a:fillRef idx="0"/>
            <a:effectRef idx="0"/>
            <a:fontRef idx="minor"/>
          </p:style>
        </p:sp>
      </p:grpSp>
      <p:sp>
        <p:nvSpPr>
          <p:cNvPr id="405" name="TextBox 12"/>
          <p:cNvSpPr/>
          <p:nvPr/>
        </p:nvSpPr>
        <p:spPr>
          <a:xfrm>
            <a:off x="1527120" y="5549760"/>
            <a:ext cx="6388200" cy="711000"/>
          </a:xfrm>
          <a:prstGeom prst="rect">
            <a:avLst/>
          </a:prstGeom>
          <a:noFill/>
          <a:ln w="0">
            <a:noFill/>
          </a:ln>
        </p:spPr>
        <p:style>
          <a:lnRef idx="0"/>
          <a:fillRef idx="0"/>
          <a:effectRef idx="0"/>
          <a:fontRef idx="minor"/>
        </p:style>
        <p:txBody>
          <a:bodyPr lIns="0" rIns="0" tIns="0" bIns="0" anchor="t">
            <a:spAutoFit/>
          </a:bodyPr>
          <a:p>
            <a:pPr>
              <a:lnSpc>
                <a:spcPts val="2801"/>
              </a:lnSpc>
              <a:buNone/>
            </a:pPr>
            <a:r>
              <a:rPr b="0" lang="en-US" sz="2800" spc="-1" strike="noStrike">
                <a:solidFill>
                  <a:srgbClr val="ffffff"/>
                </a:solidFill>
                <a:latin typeface="Kollektif Bold"/>
              </a:rPr>
              <a:t>02 -  BILANCIATO CON </a:t>
            </a:r>
            <a:r>
              <a:rPr b="0" lang="en-US" sz="2800" spc="-1" strike="noStrike" u="sng">
                <a:solidFill>
                  <a:srgbClr val="ffffff"/>
                </a:solidFill>
                <a:uFillTx/>
                <a:latin typeface="Kollektif Bold"/>
              </a:rPr>
              <a:t>17</a:t>
            </a:r>
            <a:r>
              <a:rPr b="0" lang="en-US" sz="2800" spc="-1" strike="noStrike">
                <a:solidFill>
                  <a:srgbClr val="ffffff"/>
                </a:solidFill>
                <a:latin typeface="Kollektif Bold"/>
              </a:rPr>
              <a:t> FEATURES</a:t>
            </a:r>
            <a:endParaRPr b="0" lang="en-GB" sz="2800" spc="-1" strike="noStrike">
              <a:latin typeface="Arial"/>
            </a:endParaRPr>
          </a:p>
        </p:txBody>
      </p:sp>
      <p:sp>
        <p:nvSpPr>
          <p:cNvPr id="406" name="TextBox 13"/>
          <p:cNvSpPr/>
          <p:nvPr/>
        </p:nvSpPr>
        <p:spPr>
          <a:xfrm>
            <a:off x="1191960" y="6787080"/>
            <a:ext cx="6310800" cy="457560"/>
          </a:xfrm>
          <a:prstGeom prst="rect">
            <a:avLst/>
          </a:prstGeom>
          <a:noFill/>
          <a:ln w="0">
            <a:noFill/>
          </a:ln>
        </p:spPr>
        <p:style>
          <a:lnRef idx="0"/>
          <a:fillRef idx="0"/>
          <a:effectRef idx="0"/>
          <a:fontRef idx="minor"/>
        </p:style>
        <p:txBody>
          <a:bodyPr lIns="0" rIns="0" tIns="0" bIns="0" anchor="t">
            <a:spAutoFit/>
          </a:bodyPr>
          <a:p>
            <a:pPr>
              <a:lnSpc>
                <a:spcPts val="3600"/>
              </a:lnSpc>
              <a:buNone/>
            </a:pPr>
            <a:r>
              <a:rPr b="0" lang="en-US" sz="3600" spc="-1" strike="noStrike">
                <a:solidFill>
                  <a:srgbClr val="ffffff"/>
                </a:solidFill>
                <a:latin typeface="Kollektif Bold"/>
              </a:rPr>
              <a:t>01. SBILANCIATO</a:t>
            </a:r>
            <a:endParaRPr b="0" lang="en-GB" sz="3600" spc="-1" strike="noStrike">
              <a:latin typeface="Arial"/>
            </a:endParaRPr>
          </a:p>
        </p:txBody>
      </p:sp>
      <p:grpSp>
        <p:nvGrpSpPr>
          <p:cNvPr id="407" name="Group 14"/>
          <p:cNvGrpSpPr/>
          <p:nvPr/>
        </p:nvGrpSpPr>
        <p:grpSpPr>
          <a:xfrm>
            <a:off x="666720" y="6497280"/>
            <a:ext cx="8039160" cy="651960"/>
            <a:chOff x="666720" y="6497280"/>
            <a:chExt cx="8039160" cy="651960"/>
          </a:xfrm>
        </p:grpSpPr>
        <p:sp>
          <p:nvSpPr>
            <p:cNvPr id="408" name="Freeform 15"/>
            <p:cNvSpPr/>
            <p:nvPr/>
          </p:nvSpPr>
          <p:spPr>
            <a:xfrm>
              <a:off x="666720" y="6497280"/>
              <a:ext cx="8039160" cy="651960"/>
            </a:xfrm>
            <a:custGeom>
              <a:avLst/>
              <a:gdLst/>
              <a:ahLst/>
              <a:rect l="l" t="t" r="r" b="b"/>
              <a:pathLst>
                <a:path w="2117361" h="171758">
                  <a:moveTo>
                    <a:pt x="49113" y="0"/>
                  </a:moveTo>
                  <a:lnTo>
                    <a:pt x="2068248" y="0"/>
                  </a:lnTo>
                  <a:cubicBezTo>
                    <a:pt x="2095372" y="0"/>
                    <a:pt x="2117361" y="21989"/>
                    <a:pt x="2117361" y="49113"/>
                  </a:cubicBezTo>
                  <a:lnTo>
                    <a:pt x="2117361" y="122645"/>
                  </a:lnTo>
                  <a:cubicBezTo>
                    <a:pt x="2117361" y="149770"/>
                    <a:pt x="2095372" y="171758"/>
                    <a:pt x="2068248" y="171758"/>
                  </a:cubicBezTo>
                  <a:lnTo>
                    <a:pt x="49113" y="171758"/>
                  </a:lnTo>
                  <a:cubicBezTo>
                    <a:pt x="21989" y="171758"/>
                    <a:pt x="0" y="149770"/>
                    <a:pt x="0" y="122645"/>
                  </a:cubicBezTo>
                  <a:lnTo>
                    <a:pt x="0" y="49113"/>
                  </a:lnTo>
                  <a:cubicBezTo>
                    <a:pt x="0" y="21989"/>
                    <a:pt x="21989" y="0"/>
                    <a:pt x="49113" y="0"/>
                  </a:cubicBezTo>
                  <a:close/>
                </a:path>
              </a:pathLst>
            </a:custGeom>
            <a:solidFill>
              <a:srgbClr val="48cfae"/>
            </a:solidFill>
            <a:ln w="0">
              <a:noFill/>
            </a:ln>
          </p:spPr>
          <p:style>
            <a:lnRef idx="0"/>
            <a:fillRef idx="0"/>
            <a:effectRef idx="0"/>
            <a:fontRef idx="minor"/>
          </p:style>
        </p:sp>
        <p:sp>
          <p:nvSpPr>
            <p:cNvPr id="409" name="TextBox 16"/>
            <p:cNvSpPr/>
            <p:nvPr/>
          </p:nvSpPr>
          <p:spPr>
            <a:xfrm>
              <a:off x="666720" y="6569640"/>
              <a:ext cx="8039160" cy="579600"/>
            </a:xfrm>
            <a:prstGeom prst="rect">
              <a:avLst/>
            </a:prstGeom>
            <a:noFill/>
            <a:ln w="0">
              <a:noFill/>
            </a:ln>
          </p:spPr>
          <p:style>
            <a:lnRef idx="0"/>
            <a:fillRef idx="0"/>
            <a:effectRef idx="0"/>
            <a:fontRef idx="minor"/>
          </p:style>
        </p:sp>
      </p:grpSp>
      <p:sp>
        <p:nvSpPr>
          <p:cNvPr id="410" name="TextBox 17"/>
          <p:cNvSpPr/>
          <p:nvPr/>
        </p:nvSpPr>
        <p:spPr>
          <a:xfrm>
            <a:off x="1527120" y="6649560"/>
            <a:ext cx="6317640" cy="711000"/>
          </a:xfrm>
          <a:prstGeom prst="rect">
            <a:avLst/>
          </a:prstGeom>
          <a:noFill/>
          <a:ln w="0">
            <a:noFill/>
          </a:ln>
        </p:spPr>
        <p:style>
          <a:lnRef idx="0"/>
          <a:fillRef idx="0"/>
          <a:effectRef idx="0"/>
          <a:fontRef idx="minor"/>
        </p:style>
        <p:txBody>
          <a:bodyPr lIns="0" rIns="0" tIns="0" bIns="0" anchor="t">
            <a:spAutoFit/>
          </a:bodyPr>
          <a:p>
            <a:pPr>
              <a:lnSpc>
                <a:spcPts val="2801"/>
              </a:lnSpc>
              <a:buNone/>
            </a:pPr>
            <a:r>
              <a:rPr b="0" lang="en-US" sz="2800" spc="-1" strike="noStrike">
                <a:solidFill>
                  <a:srgbClr val="ffffff"/>
                </a:solidFill>
                <a:latin typeface="Kollektif Bold"/>
              </a:rPr>
              <a:t>03 - </a:t>
            </a:r>
            <a:r>
              <a:rPr b="0" lang="en-US" sz="2800" spc="-1" strike="noStrike" u="sng">
                <a:solidFill>
                  <a:srgbClr val="ffffff"/>
                </a:solidFill>
                <a:uFillTx/>
                <a:latin typeface="Kollektif Bold"/>
              </a:rPr>
              <a:t>S</a:t>
            </a:r>
            <a:r>
              <a:rPr b="0" lang="en-US" sz="2800" spc="-1" strike="noStrike">
                <a:solidFill>
                  <a:srgbClr val="ffffff"/>
                </a:solidFill>
                <a:latin typeface="Kollektif Bold"/>
              </a:rPr>
              <a:t>BILANCIATO CON </a:t>
            </a:r>
            <a:r>
              <a:rPr b="0" lang="en-US" sz="2800" spc="-1" strike="noStrike" u="sng">
                <a:solidFill>
                  <a:srgbClr val="ffffff"/>
                </a:solidFill>
                <a:uFillTx/>
                <a:latin typeface="Kollektif Bold"/>
              </a:rPr>
              <a:t>13</a:t>
            </a:r>
            <a:r>
              <a:rPr b="0" lang="en-US" sz="2800" spc="-1" strike="noStrike">
                <a:solidFill>
                  <a:srgbClr val="ffffff"/>
                </a:solidFill>
                <a:latin typeface="Kollektif Bold"/>
              </a:rPr>
              <a:t> FEATURES</a:t>
            </a:r>
            <a:endParaRPr b="0" lang="en-GB" sz="2800" spc="-1" strike="noStrike">
              <a:latin typeface="Arial"/>
            </a:endParaRPr>
          </a:p>
        </p:txBody>
      </p:sp>
      <p:sp>
        <p:nvSpPr>
          <p:cNvPr id="411" name="TextBox 18"/>
          <p:cNvSpPr/>
          <p:nvPr/>
        </p:nvSpPr>
        <p:spPr>
          <a:xfrm>
            <a:off x="1191960" y="7893360"/>
            <a:ext cx="6310800" cy="457560"/>
          </a:xfrm>
          <a:prstGeom prst="rect">
            <a:avLst/>
          </a:prstGeom>
          <a:noFill/>
          <a:ln w="0">
            <a:noFill/>
          </a:ln>
        </p:spPr>
        <p:style>
          <a:lnRef idx="0"/>
          <a:fillRef idx="0"/>
          <a:effectRef idx="0"/>
          <a:fontRef idx="minor"/>
        </p:style>
        <p:txBody>
          <a:bodyPr lIns="0" rIns="0" tIns="0" bIns="0" anchor="t">
            <a:spAutoFit/>
          </a:bodyPr>
          <a:p>
            <a:pPr>
              <a:lnSpc>
                <a:spcPts val="3600"/>
              </a:lnSpc>
              <a:buNone/>
            </a:pPr>
            <a:r>
              <a:rPr b="0" lang="en-US" sz="3600" spc="-1" strike="noStrike">
                <a:solidFill>
                  <a:srgbClr val="ffffff"/>
                </a:solidFill>
                <a:latin typeface="Kollektif Bold"/>
              </a:rPr>
              <a:t>01. SBILANCIATO</a:t>
            </a:r>
            <a:endParaRPr b="0" lang="en-GB" sz="3600" spc="-1" strike="noStrike">
              <a:latin typeface="Arial"/>
            </a:endParaRPr>
          </a:p>
        </p:txBody>
      </p:sp>
      <p:grpSp>
        <p:nvGrpSpPr>
          <p:cNvPr id="412" name="Group 19"/>
          <p:cNvGrpSpPr/>
          <p:nvPr/>
        </p:nvGrpSpPr>
        <p:grpSpPr>
          <a:xfrm>
            <a:off x="684360" y="7603560"/>
            <a:ext cx="8039160" cy="651960"/>
            <a:chOff x="684360" y="7603560"/>
            <a:chExt cx="8039160" cy="651960"/>
          </a:xfrm>
        </p:grpSpPr>
        <p:sp>
          <p:nvSpPr>
            <p:cNvPr id="413" name="Freeform 20"/>
            <p:cNvSpPr/>
            <p:nvPr/>
          </p:nvSpPr>
          <p:spPr>
            <a:xfrm>
              <a:off x="684360" y="7603560"/>
              <a:ext cx="8039160" cy="651960"/>
            </a:xfrm>
            <a:custGeom>
              <a:avLst/>
              <a:gdLst/>
              <a:ahLst/>
              <a:rect l="l" t="t" r="r" b="b"/>
              <a:pathLst>
                <a:path w="2117361" h="171758">
                  <a:moveTo>
                    <a:pt x="49113" y="0"/>
                  </a:moveTo>
                  <a:lnTo>
                    <a:pt x="2068248" y="0"/>
                  </a:lnTo>
                  <a:cubicBezTo>
                    <a:pt x="2095372" y="0"/>
                    <a:pt x="2117361" y="21989"/>
                    <a:pt x="2117361" y="49113"/>
                  </a:cubicBezTo>
                  <a:lnTo>
                    <a:pt x="2117361" y="122645"/>
                  </a:lnTo>
                  <a:cubicBezTo>
                    <a:pt x="2117361" y="149770"/>
                    <a:pt x="2095372" y="171758"/>
                    <a:pt x="2068248" y="171758"/>
                  </a:cubicBezTo>
                  <a:lnTo>
                    <a:pt x="49113" y="171758"/>
                  </a:lnTo>
                  <a:cubicBezTo>
                    <a:pt x="21989" y="171758"/>
                    <a:pt x="0" y="149770"/>
                    <a:pt x="0" y="122645"/>
                  </a:cubicBezTo>
                  <a:lnTo>
                    <a:pt x="0" y="49113"/>
                  </a:lnTo>
                  <a:cubicBezTo>
                    <a:pt x="0" y="21989"/>
                    <a:pt x="21989" y="0"/>
                    <a:pt x="49113" y="0"/>
                  </a:cubicBezTo>
                  <a:close/>
                </a:path>
              </a:pathLst>
            </a:custGeom>
            <a:solidFill>
              <a:srgbClr val="387eb8"/>
            </a:solidFill>
            <a:ln w="0">
              <a:noFill/>
            </a:ln>
          </p:spPr>
          <p:style>
            <a:lnRef idx="0"/>
            <a:fillRef idx="0"/>
            <a:effectRef idx="0"/>
            <a:fontRef idx="minor"/>
          </p:style>
        </p:sp>
        <p:sp>
          <p:nvSpPr>
            <p:cNvPr id="414" name="TextBox 21"/>
            <p:cNvSpPr/>
            <p:nvPr/>
          </p:nvSpPr>
          <p:spPr>
            <a:xfrm>
              <a:off x="684360" y="7675920"/>
              <a:ext cx="8039160" cy="579600"/>
            </a:xfrm>
            <a:prstGeom prst="rect">
              <a:avLst/>
            </a:prstGeom>
            <a:noFill/>
            <a:ln w="0">
              <a:noFill/>
            </a:ln>
          </p:spPr>
          <p:style>
            <a:lnRef idx="0"/>
            <a:fillRef idx="0"/>
            <a:effectRef idx="0"/>
            <a:fontRef idx="minor"/>
          </p:style>
        </p:sp>
      </p:grpSp>
      <p:sp>
        <p:nvSpPr>
          <p:cNvPr id="415" name="TextBox 22"/>
          <p:cNvSpPr/>
          <p:nvPr/>
        </p:nvSpPr>
        <p:spPr>
          <a:xfrm>
            <a:off x="1527120" y="7755840"/>
            <a:ext cx="6282720" cy="711000"/>
          </a:xfrm>
          <a:prstGeom prst="rect">
            <a:avLst/>
          </a:prstGeom>
          <a:noFill/>
          <a:ln w="0">
            <a:noFill/>
          </a:ln>
        </p:spPr>
        <p:style>
          <a:lnRef idx="0"/>
          <a:fillRef idx="0"/>
          <a:effectRef idx="0"/>
          <a:fontRef idx="minor"/>
        </p:style>
        <p:txBody>
          <a:bodyPr lIns="0" rIns="0" tIns="0" bIns="0" anchor="t">
            <a:spAutoFit/>
          </a:bodyPr>
          <a:p>
            <a:pPr>
              <a:lnSpc>
                <a:spcPts val="2801"/>
              </a:lnSpc>
              <a:buNone/>
            </a:pPr>
            <a:r>
              <a:rPr b="0" lang="en-US" sz="2800" spc="-1" strike="noStrike">
                <a:solidFill>
                  <a:srgbClr val="ffffff"/>
                </a:solidFill>
                <a:latin typeface="Kollektif Bold"/>
              </a:rPr>
              <a:t>04 -  BILANCIATO CON </a:t>
            </a:r>
            <a:r>
              <a:rPr b="0" lang="en-US" sz="2800" spc="-1" strike="noStrike" u="sng">
                <a:solidFill>
                  <a:srgbClr val="ffffff"/>
                </a:solidFill>
                <a:uFillTx/>
                <a:latin typeface="Kollektif Bold"/>
              </a:rPr>
              <a:t>13</a:t>
            </a:r>
            <a:r>
              <a:rPr b="0" lang="en-US" sz="2800" spc="-1" strike="noStrike">
                <a:solidFill>
                  <a:srgbClr val="ffffff"/>
                </a:solidFill>
                <a:latin typeface="Kollektif Bold"/>
              </a:rPr>
              <a:t> FEATURES</a:t>
            </a:r>
            <a:endParaRPr b="0" lang="en-GB" sz="2800" spc="-1" strike="noStrike">
              <a:latin typeface="Arial"/>
            </a:endParaRPr>
          </a:p>
        </p:txBody>
      </p:sp>
      <p:pic>
        <p:nvPicPr>
          <p:cNvPr id="416" name="Picture 23" descr=""/>
          <p:cNvPicPr/>
          <p:nvPr/>
        </p:nvPicPr>
        <p:blipFill>
          <a:blip r:embed="rId1"/>
          <a:stretch/>
        </p:blipFill>
        <p:spPr>
          <a:xfrm>
            <a:off x="8628840" y="706320"/>
            <a:ext cx="9770760" cy="9525960"/>
          </a:xfrm>
          <a:prstGeom prst="rect">
            <a:avLst/>
          </a:prstGeom>
          <a:ln w="0">
            <a:noFill/>
          </a:ln>
        </p:spPr>
      </p:pic>
      <p:sp>
        <p:nvSpPr>
          <p:cNvPr id="417" name="TextBox 24"/>
          <p:cNvSpPr/>
          <p:nvPr/>
        </p:nvSpPr>
        <p:spPr>
          <a:xfrm>
            <a:off x="10555920" y="1125720"/>
            <a:ext cx="1011240" cy="857880"/>
          </a:xfrm>
          <a:prstGeom prst="rect">
            <a:avLst/>
          </a:prstGeom>
          <a:noFill/>
          <a:ln w="0">
            <a:noFill/>
          </a:ln>
        </p:spPr>
        <p:style>
          <a:lnRef idx="0"/>
          <a:fillRef idx="0"/>
          <a:effectRef idx="0"/>
          <a:fontRef idx="minor"/>
        </p:style>
        <p:txBody>
          <a:bodyPr lIns="0" rIns="0" tIns="0" bIns="0" anchor="t">
            <a:spAutoFit/>
          </a:bodyPr>
          <a:p>
            <a:pPr>
              <a:lnSpc>
                <a:spcPts val="3379"/>
              </a:lnSpc>
              <a:buNone/>
            </a:pPr>
            <a:r>
              <a:rPr b="0" lang="en-US" sz="2600" spc="-41" strike="noStrike">
                <a:solidFill>
                  <a:srgbClr val="545454"/>
                </a:solidFill>
                <a:latin typeface="TT Interphases"/>
              </a:rPr>
              <a:t>77,57%</a:t>
            </a:r>
            <a:endParaRPr b="0" lang="en-GB" sz="2600" spc="-1" strike="noStrike">
              <a:latin typeface="Arial"/>
            </a:endParaRPr>
          </a:p>
        </p:txBody>
      </p:sp>
      <p:sp>
        <p:nvSpPr>
          <p:cNvPr id="418" name="TextBox 25"/>
          <p:cNvSpPr/>
          <p:nvPr/>
        </p:nvSpPr>
        <p:spPr>
          <a:xfrm>
            <a:off x="14308200" y="1105920"/>
            <a:ext cx="1081440" cy="857880"/>
          </a:xfrm>
          <a:prstGeom prst="rect">
            <a:avLst/>
          </a:prstGeom>
          <a:noFill/>
          <a:ln w="0">
            <a:noFill/>
          </a:ln>
        </p:spPr>
        <p:style>
          <a:lnRef idx="0"/>
          <a:fillRef idx="0"/>
          <a:effectRef idx="0"/>
          <a:fontRef idx="minor"/>
        </p:style>
        <p:txBody>
          <a:bodyPr lIns="0" rIns="0" tIns="0" bIns="0" anchor="t">
            <a:spAutoFit/>
          </a:bodyPr>
          <a:p>
            <a:pPr>
              <a:lnSpc>
                <a:spcPts val="3379"/>
              </a:lnSpc>
              <a:buNone/>
            </a:pPr>
            <a:r>
              <a:rPr b="0" lang="en-US" sz="2600" spc="-41" strike="noStrike">
                <a:solidFill>
                  <a:srgbClr val="545454"/>
                </a:solidFill>
                <a:latin typeface="TT Interphases"/>
              </a:rPr>
              <a:t>76,15%</a:t>
            </a:r>
            <a:endParaRPr b="0" lang="en-GB" sz="2600" spc="-1" strike="noStrike">
              <a:latin typeface="Arial"/>
            </a:endParaRPr>
          </a:p>
        </p:txBody>
      </p:sp>
      <p:sp>
        <p:nvSpPr>
          <p:cNvPr id="419" name="TextBox 26"/>
          <p:cNvSpPr/>
          <p:nvPr/>
        </p:nvSpPr>
        <p:spPr>
          <a:xfrm>
            <a:off x="12423600" y="1125720"/>
            <a:ext cx="1151640" cy="857880"/>
          </a:xfrm>
          <a:prstGeom prst="rect">
            <a:avLst/>
          </a:prstGeom>
          <a:noFill/>
          <a:ln w="0">
            <a:noFill/>
          </a:ln>
        </p:spPr>
        <p:style>
          <a:lnRef idx="0"/>
          <a:fillRef idx="0"/>
          <a:effectRef idx="0"/>
          <a:fontRef idx="minor"/>
        </p:style>
        <p:txBody>
          <a:bodyPr lIns="0" rIns="0" tIns="0" bIns="0" anchor="t">
            <a:spAutoFit/>
          </a:bodyPr>
          <a:p>
            <a:pPr>
              <a:lnSpc>
                <a:spcPts val="3379"/>
              </a:lnSpc>
              <a:buNone/>
            </a:pPr>
            <a:r>
              <a:rPr b="0" lang="en-US" sz="2600" spc="-41" strike="noStrike">
                <a:solidFill>
                  <a:srgbClr val="545454"/>
                </a:solidFill>
                <a:latin typeface="TT Interphases"/>
              </a:rPr>
              <a:t>77,04%</a:t>
            </a:r>
            <a:endParaRPr b="0" lang="en-GB" sz="2600" spc="-1" strike="noStrike">
              <a:latin typeface="Arial"/>
            </a:endParaRPr>
          </a:p>
        </p:txBody>
      </p:sp>
      <p:sp>
        <p:nvSpPr>
          <p:cNvPr id="420" name="TextBox 27"/>
          <p:cNvSpPr/>
          <p:nvPr/>
        </p:nvSpPr>
        <p:spPr>
          <a:xfrm>
            <a:off x="16123680" y="1105920"/>
            <a:ext cx="1133640" cy="857880"/>
          </a:xfrm>
          <a:prstGeom prst="rect">
            <a:avLst/>
          </a:prstGeom>
          <a:noFill/>
          <a:ln w="0">
            <a:noFill/>
          </a:ln>
        </p:spPr>
        <p:style>
          <a:lnRef idx="0"/>
          <a:fillRef idx="0"/>
          <a:effectRef idx="0"/>
          <a:fontRef idx="minor"/>
        </p:style>
        <p:txBody>
          <a:bodyPr lIns="0" rIns="0" tIns="0" bIns="0" anchor="t">
            <a:spAutoFit/>
          </a:bodyPr>
          <a:p>
            <a:pPr>
              <a:lnSpc>
                <a:spcPts val="3379"/>
              </a:lnSpc>
              <a:buNone/>
            </a:pPr>
            <a:r>
              <a:rPr b="0" lang="en-US" sz="2600" spc="-41" strike="noStrike">
                <a:solidFill>
                  <a:srgbClr val="545454"/>
                </a:solidFill>
                <a:latin typeface="TT Interphases"/>
              </a:rPr>
              <a:t>75,47%</a:t>
            </a:r>
            <a:endParaRPr b="0" lang="en-GB" sz="26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97" dur="indefinite" restart="never" nodeType="tmRoot">
          <p:childTnLst>
            <p:seq>
              <p:cTn id="298" dur="indefinite" nodeType="mainSeq">
                <p:childTnLst>
                  <p:par>
                    <p:cTn id="299" fill="hold">
                      <p:stCondLst>
                        <p:cond delay="indefinite"/>
                      </p:stCondLst>
                      <p:childTnLst>
                        <p:par>
                          <p:cTn id="300" fill="hold">
                            <p:stCondLst>
                              <p:cond delay="0"/>
                            </p:stCondLst>
                            <p:childTnLst>
                              <p:par>
                                <p:cTn id="301" nodeType="clickEffect" fill="hold" presetClass="entr" presetID="10">
                                  <p:stCondLst>
                                    <p:cond delay="0"/>
                                  </p:stCondLst>
                                  <p:childTnLst>
                                    <p:set>
                                      <p:cBhvr>
                                        <p:cTn id="302" dur="1" fill="hold">
                                          <p:stCondLst>
                                            <p:cond delay="0"/>
                                          </p:stCondLst>
                                        </p:cTn>
                                        <p:tgtEl>
                                          <p:spTgt spid="397"/>
                                        </p:tgtEl>
                                        <p:attrNameLst>
                                          <p:attrName>style.visibility</p:attrName>
                                        </p:attrNameLst>
                                      </p:cBhvr>
                                      <p:to>
                                        <p:strVal val="visible"/>
                                      </p:to>
                                    </p:set>
                                    <p:animEffect filter="fade" transition="in">
                                      <p:cBhvr additive="repl">
                                        <p:cTn id="303" dur="500"/>
                                        <p:tgtEl>
                                          <p:spTgt spid="397"/>
                                        </p:tgtEl>
                                      </p:cBhvr>
                                    </p:animEffect>
                                  </p:childTnLst>
                                </p:cTn>
                              </p:par>
                              <p:par>
                                <p:cTn id="304" nodeType="withEffect" fill="hold" presetClass="entr" presetID="10">
                                  <p:stCondLst>
                                    <p:cond delay="0"/>
                                  </p:stCondLst>
                                  <p:childTnLst>
                                    <p:set>
                                      <p:cBhvr>
                                        <p:cTn id="305" dur="1" fill="hold">
                                          <p:stCondLst>
                                            <p:cond delay="0"/>
                                          </p:stCondLst>
                                        </p:cTn>
                                        <p:tgtEl>
                                          <p:spTgt spid="400"/>
                                        </p:tgtEl>
                                        <p:attrNameLst>
                                          <p:attrName>style.visibility</p:attrName>
                                        </p:attrNameLst>
                                      </p:cBhvr>
                                      <p:to>
                                        <p:strVal val="visible"/>
                                      </p:to>
                                    </p:set>
                                    <p:animEffect filter="fade" transition="in">
                                      <p:cBhvr additive="repl">
                                        <p:cTn id="306" dur="500"/>
                                        <p:tgtEl>
                                          <p:spTgt spid="400"/>
                                        </p:tgtEl>
                                      </p:cBhvr>
                                    </p:animEffect>
                                  </p:childTnLst>
                                </p:cTn>
                              </p:par>
                              <p:par>
                                <p:cTn id="307" nodeType="withEffect" fill="hold" presetClass="entr" presetID="10">
                                  <p:stCondLst>
                                    <p:cond delay="0"/>
                                  </p:stCondLst>
                                  <p:childTnLst>
                                    <p:set>
                                      <p:cBhvr>
                                        <p:cTn id="308" dur="1" fill="hold">
                                          <p:stCondLst>
                                            <p:cond delay="0"/>
                                          </p:stCondLst>
                                        </p:cTn>
                                        <p:tgtEl>
                                          <p:spTgt spid="417"/>
                                        </p:tgtEl>
                                        <p:attrNameLst>
                                          <p:attrName>style.visibility</p:attrName>
                                        </p:attrNameLst>
                                      </p:cBhvr>
                                      <p:to>
                                        <p:strVal val="visible"/>
                                      </p:to>
                                    </p:set>
                                    <p:animEffect filter="fade" transition="in">
                                      <p:cBhvr additive="repl">
                                        <p:cTn id="309" dur="500"/>
                                        <p:tgtEl>
                                          <p:spTgt spid="417"/>
                                        </p:tgtEl>
                                      </p:cBhvr>
                                    </p:animEffect>
                                  </p:childTnLst>
                                </p:cTn>
                              </p:par>
                            </p:childTnLst>
                          </p:cTn>
                        </p:par>
                      </p:childTnLst>
                    </p:cTn>
                  </p:par>
                  <p:par>
                    <p:cTn id="310" fill="hold">
                      <p:stCondLst>
                        <p:cond delay="indefinite"/>
                      </p:stCondLst>
                      <p:childTnLst>
                        <p:par>
                          <p:cTn id="311" fill="hold">
                            <p:stCondLst>
                              <p:cond delay="0"/>
                            </p:stCondLst>
                            <p:childTnLst>
                              <p:par>
                                <p:cTn id="312" nodeType="clickEffect" fill="hold" presetClass="entr" presetID="10">
                                  <p:stCondLst>
                                    <p:cond delay="0"/>
                                  </p:stCondLst>
                                  <p:childTnLst>
                                    <p:set>
                                      <p:cBhvr>
                                        <p:cTn id="313" dur="1" fill="hold">
                                          <p:stCondLst>
                                            <p:cond delay="0"/>
                                          </p:stCondLst>
                                        </p:cTn>
                                        <p:tgtEl>
                                          <p:spTgt spid="419"/>
                                        </p:tgtEl>
                                        <p:attrNameLst>
                                          <p:attrName>style.visibility</p:attrName>
                                        </p:attrNameLst>
                                      </p:cBhvr>
                                      <p:to>
                                        <p:strVal val="visible"/>
                                      </p:to>
                                    </p:set>
                                    <p:animEffect filter="fade" transition="in">
                                      <p:cBhvr additive="repl">
                                        <p:cTn id="314" dur="500"/>
                                        <p:tgtEl>
                                          <p:spTgt spid="419"/>
                                        </p:tgtEl>
                                      </p:cBhvr>
                                    </p:animEffect>
                                  </p:childTnLst>
                                </p:cTn>
                              </p:par>
                              <p:par>
                                <p:cTn id="315" nodeType="withEffect" fill="hold" presetClass="entr" presetID="10">
                                  <p:stCondLst>
                                    <p:cond delay="0"/>
                                  </p:stCondLst>
                                  <p:childTnLst>
                                    <p:set>
                                      <p:cBhvr>
                                        <p:cTn id="316" dur="1" fill="hold">
                                          <p:stCondLst>
                                            <p:cond delay="0"/>
                                          </p:stCondLst>
                                        </p:cTn>
                                        <p:tgtEl>
                                          <p:spTgt spid="402"/>
                                        </p:tgtEl>
                                        <p:attrNameLst>
                                          <p:attrName>style.visibility</p:attrName>
                                        </p:attrNameLst>
                                      </p:cBhvr>
                                      <p:to>
                                        <p:strVal val="visible"/>
                                      </p:to>
                                    </p:set>
                                    <p:animEffect filter="fade" transition="in">
                                      <p:cBhvr additive="repl">
                                        <p:cTn id="317" dur="500"/>
                                        <p:tgtEl>
                                          <p:spTgt spid="402"/>
                                        </p:tgtEl>
                                      </p:cBhvr>
                                    </p:animEffect>
                                  </p:childTnLst>
                                </p:cTn>
                              </p:par>
                              <p:par>
                                <p:cTn id="318" nodeType="withEffect" fill="hold" presetClass="entr" presetID="10">
                                  <p:stCondLst>
                                    <p:cond delay="0"/>
                                  </p:stCondLst>
                                  <p:childTnLst>
                                    <p:set>
                                      <p:cBhvr>
                                        <p:cTn id="319" dur="1" fill="hold">
                                          <p:stCondLst>
                                            <p:cond delay="0"/>
                                          </p:stCondLst>
                                        </p:cTn>
                                        <p:tgtEl>
                                          <p:spTgt spid="401"/>
                                        </p:tgtEl>
                                        <p:attrNameLst>
                                          <p:attrName>style.visibility</p:attrName>
                                        </p:attrNameLst>
                                      </p:cBhvr>
                                      <p:to>
                                        <p:strVal val="visible"/>
                                      </p:to>
                                    </p:set>
                                    <p:animEffect filter="fade" transition="in">
                                      <p:cBhvr additive="repl">
                                        <p:cTn id="320" dur="500"/>
                                        <p:tgtEl>
                                          <p:spTgt spid="401"/>
                                        </p:tgtEl>
                                      </p:cBhvr>
                                    </p:animEffect>
                                  </p:childTnLst>
                                </p:cTn>
                              </p:par>
                              <p:par>
                                <p:cTn id="321" nodeType="withEffect" fill="hold" presetClass="entr" presetID="10">
                                  <p:stCondLst>
                                    <p:cond delay="0"/>
                                  </p:stCondLst>
                                  <p:childTnLst>
                                    <p:set>
                                      <p:cBhvr>
                                        <p:cTn id="322" dur="1" fill="hold">
                                          <p:stCondLst>
                                            <p:cond delay="0"/>
                                          </p:stCondLst>
                                        </p:cTn>
                                        <p:tgtEl>
                                          <p:spTgt spid="405"/>
                                        </p:tgtEl>
                                        <p:attrNameLst>
                                          <p:attrName>style.visibility</p:attrName>
                                        </p:attrNameLst>
                                      </p:cBhvr>
                                      <p:to>
                                        <p:strVal val="visible"/>
                                      </p:to>
                                    </p:set>
                                    <p:animEffect filter="fade" transition="in">
                                      <p:cBhvr additive="repl">
                                        <p:cTn id="323" dur="500"/>
                                        <p:tgtEl>
                                          <p:spTgt spid="405"/>
                                        </p:tgtEl>
                                      </p:cBhvr>
                                    </p:animEffect>
                                  </p:childTnLst>
                                </p:cTn>
                              </p:par>
                            </p:childTnLst>
                          </p:cTn>
                        </p:par>
                      </p:childTnLst>
                    </p:cTn>
                  </p:par>
                  <p:par>
                    <p:cTn id="324" fill="hold">
                      <p:stCondLst>
                        <p:cond delay="indefinite"/>
                      </p:stCondLst>
                      <p:childTnLst>
                        <p:par>
                          <p:cTn id="325" fill="hold">
                            <p:stCondLst>
                              <p:cond delay="0"/>
                            </p:stCondLst>
                            <p:childTnLst>
                              <p:par>
                                <p:cTn id="326" nodeType="clickEffect" fill="hold" presetClass="entr" presetID="10">
                                  <p:stCondLst>
                                    <p:cond delay="0"/>
                                  </p:stCondLst>
                                  <p:childTnLst>
                                    <p:set>
                                      <p:cBhvr>
                                        <p:cTn id="327" dur="1" fill="hold">
                                          <p:stCondLst>
                                            <p:cond delay="0"/>
                                          </p:stCondLst>
                                        </p:cTn>
                                        <p:tgtEl>
                                          <p:spTgt spid="407"/>
                                        </p:tgtEl>
                                        <p:attrNameLst>
                                          <p:attrName>style.visibility</p:attrName>
                                        </p:attrNameLst>
                                      </p:cBhvr>
                                      <p:to>
                                        <p:strVal val="visible"/>
                                      </p:to>
                                    </p:set>
                                    <p:animEffect filter="fade" transition="in">
                                      <p:cBhvr additive="repl">
                                        <p:cTn id="328" dur="500"/>
                                        <p:tgtEl>
                                          <p:spTgt spid="407"/>
                                        </p:tgtEl>
                                      </p:cBhvr>
                                    </p:animEffect>
                                  </p:childTnLst>
                                </p:cTn>
                              </p:par>
                              <p:par>
                                <p:cTn id="329" nodeType="withEffect" fill="hold" presetClass="entr" presetID="10">
                                  <p:stCondLst>
                                    <p:cond delay="0"/>
                                  </p:stCondLst>
                                  <p:childTnLst>
                                    <p:set>
                                      <p:cBhvr>
                                        <p:cTn id="330" dur="1" fill="hold">
                                          <p:stCondLst>
                                            <p:cond delay="0"/>
                                          </p:stCondLst>
                                        </p:cTn>
                                        <p:tgtEl>
                                          <p:spTgt spid="406"/>
                                        </p:tgtEl>
                                        <p:attrNameLst>
                                          <p:attrName>style.visibility</p:attrName>
                                        </p:attrNameLst>
                                      </p:cBhvr>
                                      <p:to>
                                        <p:strVal val="visible"/>
                                      </p:to>
                                    </p:set>
                                    <p:animEffect filter="fade" transition="in">
                                      <p:cBhvr additive="repl">
                                        <p:cTn id="331" dur="500"/>
                                        <p:tgtEl>
                                          <p:spTgt spid="406"/>
                                        </p:tgtEl>
                                      </p:cBhvr>
                                    </p:animEffect>
                                  </p:childTnLst>
                                </p:cTn>
                              </p:par>
                              <p:par>
                                <p:cTn id="332" nodeType="withEffect" fill="hold" presetClass="entr" presetID="10">
                                  <p:stCondLst>
                                    <p:cond delay="0"/>
                                  </p:stCondLst>
                                  <p:childTnLst>
                                    <p:set>
                                      <p:cBhvr>
                                        <p:cTn id="333" dur="1" fill="hold">
                                          <p:stCondLst>
                                            <p:cond delay="0"/>
                                          </p:stCondLst>
                                        </p:cTn>
                                        <p:tgtEl>
                                          <p:spTgt spid="410"/>
                                        </p:tgtEl>
                                        <p:attrNameLst>
                                          <p:attrName>style.visibility</p:attrName>
                                        </p:attrNameLst>
                                      </p:cBhvr>
                                      <p:to>
                                        <p:strVal val="visible"/>
                                      </p:to>
                                    </p:set>
                                    <p:animEffect filter="fade" transition="in">
                                      <p:cBhvr additive="repl">
                                        <p:cTn id="334" dur="500"/>
                                        <p:tgtEl>
                                          <p:spTgt spid="410"/>
                                        </p:tgtEl>
                                      </p:cBhvr>
                                    </p:animEffect>
                                  </p:childTnLst>
                                </p:cTn>
                              </p:par>
                              <p:par>
                                <p:cTn id="335" nodeType="withEffect" fill="hold" presetClass="entr" presetID="10">
                                  <p:stCondLst>
                                    <p:cond delay="0"/>
                                  </p:stCondLst>
                                  <p:childTnLst>
                                    <p:set>
                                      <p:cBhvr>
                                        <p:cTn id="336" dur="1" fill="hold">
                                          <p:stCondLst>
                                            <p:cond delay="0"/>
                                          </p:stCondLst>
                                        </p:cTn>
                                        <p:tgtEl>
                                          <p:spTgt spid="418"/>
                                        </p:tgtEl>
                                        <p:attrNameLst>
                                          <p:attrName>style.visibility</p:attrName>
                                        </p:attrNameLst>
                                      </p:cBhvr>
                                      <p:to>
                                        <p:strVal val="visible"/>
                                      </p:to>
                                    </p:set>
                                    <p:animEffect filter="fade" transition="in">
                                      <p:cBhvr additive="repl">
                                        <p:cTn id="337" dur="500"/>
                                        <p:tgtEl>
                                          <p:spTgt spid="418"/>
                                        </p:tgtEl>
                                      </p:cBhvr>
                                    </p:animEffect>
                                  </p:childTnLst>
                                </p:cTn>
                              </p:par>
                            </p:childTnLst>
                          </p:cTn>
                        </p:par>
                      </p:childTnLst>
                    </p:cTn>
                  </p:par>
                  <p:par>
                    <p:cTn id="338" fill="hold">
                      <p:stCondLst>
                        <p:cond delay="indefinite"/>
                      </p:stCondLst>
                      <p:childTnLst>
                        <p:par>
                          <p:cTn id="339" fill="hold">
                            <p:stCondLst>
                              <p:cond delay="0"/>
                            </p:stCondLst>
                            <p:childTnLst>
                              <p:par>
                                <p:cTn id="340" nodeType="clickEffect" fill="hold" presetClass="entr" presetID="10">
                                  <p:stCondLst>
                                    <p:cond delay="0"/>
                                  </p:stCondLst>
                                  <p:childTnLst>
                                    <p:set>
                                      <p:cBhvr>
                                        <p:cTn id="341" dur="1" fill="hold">
                                          <p:stCondLst>
                                            <p:cond delay="0"/>
                                          </p:stCondLst>
                                        </p:cTn>
                                        <p:tgtEl>
                                          <p:spTgt spid="411"/>
                                        </p:tgtEl>
                                        <p:attrNameLst>
                                          <p:attrName>style.visibility</p:attrName>
                                        </p:attrNameLst>
                                      </p:cBhvr>
                                      <p:to>
                                        <p:strVal val="visible"/>
                                      </p:to>
                                    </p:set>
                                    <p:animEffect filter="fade" transition="in">
                                      <p:cBhvr additive="repl">
                                        <p:cTn id="342" dur="500"/>
                                        <p:tgtEl>
                                          <p:spTgt spid="411"/>
                                        </p:tgtEl>
                                      </p:cBhvr>
                                    </p:animEffect>
                                  </p:childTnLst>
                                </p:cTn>
                              </p:par>
                              <p:par>
                                <p:cTn id="343" nodeType="withEffect" fill="hold" presetClass="entr" presetID="10">
                                  <p:stCondLst>
                                    <p:cond delay="0"/>
                                  </p:stCondLst>
                                  <p:childTnLst>
                                    <p:set>
                                      <p:cBhvr>
                                        <p:cTn id="344" dur="1" fill="hold">
                                          <p:stCondLst>
                                            <p:cond delay="0"/>
                                          </p:stCondLst>
                                        </p:cTn>
                                        <p:tgtEl>
                                          <p:spTgt spid="412"/>
                                        </p:tgtEl>
                                        <p:attrNameLst>
                                          <p:attrName>style.visibility</p:attrName>
                                        </p:attrNameLst>
                                      </p:cBhvr>
                                      <p:to>
                                        <p:strVal val="visible"/>
                                      </p:to>
                                    </p:set>
                                    <p:animEffect filter="fade" transition="in">
                                      <p:cBhvr additive="repl">
                                        <p:cTn id="345" dur="500"/>
                                        <p:tgtEl>
                                          <p:spTgt spid="412"/>
                                        </p:tgtEl>
                                      </p:cBhvr>
                                    </p:animEffect>
                                  </p:childTnLst>
                                </p:cTn>
                              </p:par>
                              <p:par>
                                <p:cTn id="346" nodeType="withEffect" fill="hold" presetClass="entr" presetID="10">
                                  <p:stCondLst>
                                    <p:cond delay="0"/>
                                  </p:stCondLst>
                                  <p:childTnLst>
                                    <p:set>
                                      <p:cBhvr>
                                        <p:cTn id="347" dur="1" fill="hold">
                                          <p:stCondLst>
                                            <p:cond delay="0"/>
                                          </p:stCondLst>
                                        </p:cTn>
                                        <p:tgtEl>
                                          <p:spTgt spid="415"/>
                                        </p:tgtEl>
                                        <p:attrNameLst>
                                          <p:attrName>style.visibility</p:attrName>
                                        </p:attrNameLst>
                                      </p:cBhvr>
                                      <p:to>
                                        <p:strVal val="visible"/>
                                      </p:to>
                                    </p:set>
                                    <p:animEffect filter="fade" transition="in">
                                      <p:cBhvr additive="repl">
                                        <p:cTn id="348" dur="500"/>
                                        <p:tgtEl>
                                          <p:spTgt spid="415"/>
                                        </p:tgtEl>
                                      </p:cBhvr>
                                    </p:animEffect>
                                  </p:childTnLst>
                                </p:cTn>
                              </p:par>
                              <p:par>
                                <p:cTn id="349" nodeType="withEffect" fill="hold" presetClass="entr" presetID="10">
                                  <p:stCondLst>
                                    <p:cond delay="0"/>
                                  </p:stCondLst>
                                  <p:childTnLst>
                                    <p:set>
                                      <p:cBhvr>
                                        <p:cTn id="350" dur="1" fill="hold">
                                          <p:stCondLst>
                                            <p:cond delay="0"/>
                                          </p:stCondLst>
                                        </p:cTn>
                                        <p:tgtEl>
                                          <p:spTgt spid="420"/>
                                        </p:tgtEl>
                                        <p:attrNameLst>
                                          <p:attrName>style.visibility</p:attrName>
                                        </p:attrNameLst>
                                      </p:cBhvr>
                                      <p:to>
                                        <p:strVal val="visible"/>
                                      </p:to>
                                    </p:set>
                                    <p:animEffect filter="fade" transition="in">
                                      <p:cBhvr additive="repl">
                                        <p:cTn id="351" dur="5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21" name="Group 2"/>
          <p:cNvGrpSpPr/>
          <p:nvPr/>
        </p:nvGrpSpPr>
        <p:grpSpPr>
          <a:xfrm>
            <a:off x="14207040" y="5474880"/>
            <a:ext cx="7763760" cy="7764120"/>
            <a:chOff x="14207040" y="5474880"/>
            <a:chExt cx="7763760" cy="7764120"/>
          </a:xfrm>
        </p:grpSpPr>
        <p:sp>
          <p:nvSpPr>
            <p:cNvPr id="422" name="Freeform 3"/>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423" name="TextBox 4"/>
            <p:cNvSpPr/>
            <p:nvPr/>
          </p:nvSpPr>
          <p:spPr>
            <a:xfrm rot="2700000">
              <a:off x="13801680" y="8974440"/>
              <a:ext cx="7414920" cy="1924920"/>
            </a:xfrm>
            <a:prstGeom prst="rect">
              <a:avLst/>
            </a:prstGeom>
            <a:noFill/>
            <a:ln w="0">
              <a:noFill/>
            </a:ln>
          </p:spPr>
          <p:style>
            <a:lnRef idx="0"/>
            <a:fillRef idx="0"/>
            <a:effectRef idx="0"/>
            <a:fontRef idx="minor"/>
          </p:style>
        </p:sp>
      </p:grpSp>
      <p:sp>
        <p:nvSpPr>
          <p:cNvPr id="424" name="AutoShape 5"/>
          <p:cNvSpPr/>
          <p:nvPr/>
        </p:nvSpPr>
        <p:spPr>
          <a:xfrm>
            <a:off x="13918320" y="8394120"/>
            <a:ext cx="5185440" cy="5132520"/>
          </a:xfrm>
          <a:prstGeom prst="line">
            <a:avLst/>
          </a:prstGeom>
          <a:ln w="28575">
            <a:solidFill>
              <a:srgbClr val="8ca9ad"/>
            </a:solidFill>
            <a:round/>
          </a:ln>
        </p:spPr>
        <p:style>
          <a:lnRef idx="0"/>
          <a:fillRef idx="0"/>
          <a:effectRef idx="0"/>
          <a:fontRef idx="minor"/>
        </p:style>
      </p:sp>
      <p:sp>
        <p:nvSpPr>
          <p:cNvPr id="425" name="AutoShape 6"/>
          <p:cNvSpPr/>
          <p:nvPr/>
        </p:nvSpPr>
        <p:spPr>
          <a:xfrm>
            <a:off x="13704480" y="8706600"/>
            <a:ext cx="5038920" cy="5038920"/>
          </a:xfrm>
          <a:prstGeom prst="line">
            <a:avLst/>
          </a:prstGeom>
          <a:ln w="28575">
            <a:solidFill>
              <a:srgbClr val="8ca9ad"/>
            </a:solidFill>
            <a:round/>
          </a:ln>
        </p:spPr>
        <p:style>
          <a:lnRef idx="0"/>
          <a:fillRef idx="0"/>
          <a:effectRef idx="0"/>
          <a:fontRef idx="minor"/>
        </p:style>
      </p:sp>
      <p:grpSp>
        <p:nvGrpSpPr>
          <p:cNvPr id="426" name="Group 7"/>
          <p:cNvGrpSpPr/>
          <p:nvPr/>
        </p:nvGrpSpPr>
        <p:grpSpPr>
          <a:xfrm>
            <a:off x="-1550880" y="-5193000"/>
            <a:ext cx="7764120" cy="7763760"/>
            <a:chOff x="-1550880" y="-5193000"/>
            <a:chExt cx="7764120" cy="7763760"/>
          </a:xfrm>
        </p:grpSpPr>
        <p:sp>
          <p:nvSpPr>
            <p:cNvPr id="427" name="Freeform 8"/>
            <p:cNvSpPr/>
            <p:nvPr/>
          </p:nvSpPr>
          <p:spPr>
            <a:xfrm rot="2700000">
              <a:off x="-1375920" y="-30931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428" name="TextBox 9"/>
            <p:cNvSpPr/>
            <p:nvPr/>
          </p:nvSpPr>
          <p:spPr>
            <a:xfrm rot="2700000">
              <a:off x="-1955880" y="-1693440"/>
              <a:ext cx="7414920" cy="1924920"/>
            </a:xfrm>
            <a:prstGeom prst="rect">
              <a:avLst/>
            </a:prstGeom>
            <a:noFill/>
            <a:ln w="0">
              <a:noFill/>
            </a:ln>
          </p:spPr>
          <p:style>
            <a:lnRef idx="0"/>
            <a:fillRef idx="0"/>
            <a:effectRef idx="0"/>
            <a:fontRef idx="minor"/>
          </p:style>
        </p:sp>
      </p:grpSp>
      <p:sp>
        <p:nvSpPr>
          <p:cNvPr id="429" name="AutoShape 10"/>
          <p:cNvSpPr/>
          <p:nvPr/>
        </p:nvSpPr>
        <p:spPr>
          <a:xfrm>
            <a:off x="-1838880" y="-2273760"/>
            <a:ext cx="5185080" cy="5132520"/>
          </a:xfrm>
          <a:prstGeom prst="line">
            <a:avLst/>
          </a:prstGeom>
          <a:ln w="28575">
            <a:solidFill>
              <a:srgbClr val="8ca9ad"/>
            </a:solidFill>
            <a:round/>
          </a:ln>
        </p:spPr>
        <p:style>
          <a:lnRef idx="0"/>
          <a:fillRef idx="0"/>
          <a:effectRef idx="0"/>
          <a:fontRef idx="minor"/>
        </p:style>
      </p:sp>
      <p:sp>
        <p:nvSpPr>
          <p:cNvPr id="430" name="AutoShape 11"/>
          <p:cNvSpPr/>
          <p:nvPr/>
        </p:nvSpPr>
        <p:spPr>
          <a:xfrm>
            <a:off x="-2052720" y="-1960920"/>
            <a:ext cx="5038560" cy="5038560"/>
          </a:xfrm>
          <a:prstGeom prst="line">
            <a:avLst/>
          </a:prstGeom>
          <a:ln w="28575">
            <a:solidFill>
              <a:srgbClr val="8ca9ad"/>
            </a:solidFill>
            <a:round/>
          </a:ln>
        </p:spPr>
        <p:style>
          <a:lnRef idx="0"/>
          <a:fillRef idx="0"/>
          <a:effectRef idx="0"/>
          <a:fontRef idx="minor"/>
        </p:style>
      </p:sp>
      <p:sp>
        <p:nvSpPr>
          <p:cNvPr id="431" name="AutoShape 12"/>
          <p:cNvSpPr/>
          <p:nvPr/>
        </p:nvSpPr>
        <p:spPr>
          <a:xfrm>
            <a:off x="-2232360" y="-1602360"/>
            <a:ext cx="4866840" cy="4866840"/>
          </a:xfrm>
          <a:prstGeom prst="line">
            <a:avLst/>
          </a:prstGeom>
          <a:ln w="28575">
            <a:solidFill>
              <a:srgbClr val="8ca9ad"/>
            </a:solidFill>
            <a:round/>
          </a:ln>
        </p:spPr>
        <p:style>
          <a:lnRef idx="0"/>
          <a:fillRef idx="0"/>
          <a:effectRef idx="0"/>
          <a:fontRef idx="minor"/>
        </p:style>
      </p:sp>
      <p:sp>
        <p:nvSpPr>
          <p:cNvPr id="432" name="AutoShape 13"/>
          <p:cNvSpPr/>
          <p:nvPr/>
        </p:nvSpPr>
        <p:spPr>
          <a:xfrm>
            <a:off x="-2359080" y="-1216080"/>
            <a:ext cx="4690080" cy="4690080"/>
          </a:xfrm>
          <a:prstGeom prst="line">
            <a:avLst/>
          </a:prstGeom>
          <a:ln w="28575">
            <a:solidFill>
              <a:srgbClr val="8ca9ad"/>
            </a:solidFill>
            <a:round/>
          </a:ln>
        </p:spPr>
        <p:style>
          <a:lnRef idx="0"/>
          <a:fillRef idx="0"/>
          <a:effectRef idx="0"/>
          <a:fontRef idx="minor"/>
        </p:style>
      </p:sp>
      <p:sp>
        <p:nvSpPr>
          <p:cNvPr id="433" name="AutoShape 14"/>
          <p:cNvSpPr/>
          <p:nvPr/>
        </p:nvSpPr>
        <p:spPr>
          <a:xfrm>
            <a:off x="-2502720" y="-776520"/>
            <a:ext cx="4347000" cy="4347360"/>
          </a:xfrm>
          <a:prstGeom prst="line">
            <a:avLst/>
          </a:prstGeom>
          <a:ln w="28575">
            <a:solidFill>
              <a:srgbClr val="8ca9ad"/>
            </a:solidFill>
            <a:round/>
          </a:ln>
        </p:spPr>
        <p:style>
          <a:lnRef idx="0"/>
          <a:fillRef idx="0"/>
          <a:effectRef idx="0"/>
          <a:fontRef idx="minor"/>
        </p:style>
      </p:sp>
      <p:sp>
        <p:nvSpPr>
          <p:cNvPr id="434" name="AutoShape 15"/>
          <p:cNvSpPr/>
          <p:nvPr/>
        </p:nvSpPr>
        <p:spPr>
          <a:xfrm>
            <a:off x="-2623680" y="-332640"/>
            <a:ext cx="3963240" cy="3985200"/>
          </a:xfrm>
          <a:prstGeom prst="line">
            <a:avLst/>
          </a:prstGeom>
          <a:ln w="28575">
            <a:solidFill>
              <a:srgbClr val="8ca9ad"/>
            </a:solidFill>
            <a:round/>
          </a:ln>
        </p:spPr>
        <p:style>
          <a:lnRef idx="0"/>
          <a:fillRef idx="0"/>
          <a:effectRef idx="0"/>
          <a:fontRef idx="minor"/>
        </p:style>
      </p:sp>
      <p:sp>
        <p:nvSpPr>
          <p:cNvPr id="435" name="AutoShape 16"/>
          <p:cNvSpPr/>
          <p:nvPr/>
        </p:nvSpPr>
        <p:spPr>
          <a:xfrm>
            <a:off x="-2597760" y="228600"/>
            <a:ext cx="3376800" cy="3359880"/>
          </a:xfrm>
          <a:prstGeom prst="line">
            <a:avLst/>
          </a:prstGeom>
          <a:ln w="28575">
            <a:solidFill>
              <a:srgbClr val="8ca9ad"/>
            </a:solidFill>
            <a:round/>
          </a:ln>
        </p:spPr>
        <p:style>
          <a:lnRef idx="0"/>
          <a:fillRef idx="0"/>
          <a:effectRef idx="0"/>
          <a:fontRef idx="minor"/>
        </p:style>
      </p:sp>
      <p:sp>
        <p:nvSpPr>
          <p:cNvPr id="436" name="AutoShape 17"/>
          <p:cNvSpPr/>
          <p:nvPr/>
        </p:nvSpPr>
        <p:spPr>
          <a:xfrm>
            <a:off x="-2509560" y="905760"/>
            <a:ext cx="2628360" cy="2671920"/>
          </a:xfrm>
          <a:prstGeom prst="line">
            <a:avLst/>
          </a:prstGeom>
          <a:ln w="28575">
            <a:solidFill>
              <a:srgbClr val="8ca9ad"/>
            </a:solidFill>
            <a:round/>
          </a:ln>
        </p:spPr>
        <p:style>
          <a:lnRef idx="0"/>
          <a:fillRef idx="0"/>
          <a:effectRef idx="0"/>
          <a:fontRef idx="minor"/>
        </p:style>
      </p:sp>
      <p:sp>
        <p:nvSpPr>
          <p:cNvPr id="437" name="Freeform 18"/>
          <p:cNvSpPr/>
          <p:nvPr/>
        </p:nvSpPr>
        <p:spPr>
          <a:xfrm>
            <a:off x="172040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438" name="Freeform 19"/>
          <p:cNvSpPr/>
          <p:nvPr/>
        </p:nvSpPr>
        <p:spPr>
          <a:xfrm>
            <a:off x="172040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439" name="Freeform 20"/>
          <p:cNvSpPr/>
          <p:nvPr/>
        </p:nvSpPr>
        <p:spPr>
          <a:xfrm flipH="1" flipV="1" rot="5400000">
            <a:off x="17204400" y="21124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440" name="Freeform 21"/>
          <p:cNvSpPr/>
          <p:nvPr/>
        </p:nvSpPr>
        <p:spPr>
          <a:xfrm>
            <a:off x="161204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441" name="Freeform 22"/>
          <p:cNvSpPr/>
          <p:nvPr/>
        </p:nvSpPr>
        <p:spPr>
          <a:xfrm rot="5400000">
            <a:off x="150368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442" name="Freeform 23"/>
          <p:cNvSpPr/>
          <p:nvPr/>
        </p:nvSpPr>
        <p:spPr>
          <a:xfrm rot="10800000">
            <a:off x="16120440" y="21128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443" name="Freeform 24"/>
          <p:cNvSpPr/>
          <p:nvPr/>
        </p:nvSpPr>
        <p:spPr>
          <a:xfrm flipH="1" flipV="1" rot="10800000">
            <a:off x="15036840" y="211284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7"/>
            <a:srcRect/>
            <a:stretch/>
          </a:blipFill>
          <a:ln w="0">
            <a:noFill/>
          </a:ln>
        </p:spPr>
        <p:style>
          <a:lnRef idx="0"/>
          <a:fillRef idx="0"/>
          <a:effectRef idx="0"/>
          <a:fontRef idx="minor"/>
        </p:style>
      </p:sp>
      <p:sp>
        <p:nvSpPr>
          <p:cNvPr id="444" name="Freeform 25"/>
          <p:cNvSpPr/>
          <p:nvPr/>
        </p:nvSpPr>
        <p:spPr>
          <a:xfrm flipH="1" flipV="1" rot="5400000">
            <a:off x="12771000" y="-550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8"/>
            <a:srcRect/>
            <a:stretch/>
          </a:blipFill>
          <a:ln w="0">
            <a:noFill/>
          </a:ln>
        </p:spPr>
        <p:style>
          <a:lnRef idx="0"/>
          <a:fillRef idx="0"/>
          <a:effectRef idx="0"/>
          <a:fontRef idx="minor"/>
        </p:style>
      </p:sp>
      <p:sp>
        <p:nvSpPr>
          <p:cNvPr id="445" name="Freeform 26"/>
          <p:cNvSpPr/>
          <p:nvPr/>
        </p:nvSpPr>
        <p:spPr>
          <a:xfrm flipH="1" flipV="1" rot="10800000">
            <a:off x="12771000" y="10288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9"/>
            <a:srcRect/>
            <a:stretch/>
          </a:blipFill>
          <a:ln w="0">
            <a:noFill/>
          </a:ln>
        </p:spPr>
        <p:style>
          <a:lnRef idx="0"/>
          <a:fillRef idx="0"/>
          <a:effectRef idx="0"/>
          <a:fontRef idx="minor"/>
        </p:style>
      </p:sp>
      <p:sp>
        <p:nvSpPr>
          <p:cNvPr id="446" name="Freeform 27"/>
          <p:cNvSpPr/>
          <p:nvPr/>
        </p:nvSpPr>
        <p:spPr>
          <a:xfrm rot="10800000">
            <a:off x="9720" y="7044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447" name="Freeform 28"/>
          <p:cNvSpPr/>
          <p:nvPr/>
        </p:nvSpPr>
        <p:spPr>
          <a:xfrm>
            <a:off x="1083960" y="70725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448" name="Freeform 29"/>
          <p:cNvSpPr/>
          <p:nvPr/>
        </p:nvSpPr>
        <p:spPr>
          <a:xfrm>
            <a:off x="0" y="81565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449" name="Freeform 30"/>
          <p:cNvSpPr/>
          <p:nvPr/>
        </p:nvSpPr>
        <p:spPr>
          <a:xfrm rot="10800000">
            <a:off x="3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3"/>
            <a:srcRect/>
            <a:stretch/>
          </a:blipFill>
          <a:ln w="0">
            <a:noFill/>
          </a:ln>
        </p:spPr>
        <p:style>
          <a:lnRef idx="0"/>
          <a:fillRef idx="0"/>
          <a:effectRef idx="0"/>
          <a:fontRef idx="minor"/>
        </p:style>
      </p:sp>
      <p:sp>
        <p:nvSpPr>
          <p:cNvPr id="450" name="Freeform 31"/>
          <p:cNvSpPr/>
          <p:nvPr/>
        </p:nvSpPr>
        <p:spPr>
          <a:xfrm rot="16200000">
            <a:off x="10839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4"/>
            <a:srcRect/>
            <a:stretch/>
          </a:blipFill>
          <a:ln w="0">
            <a:noFill/>
          </a:ln>
        </p:spPr>
        <p:style>
          <a:lnRef idx="0"/>
          <a:fillRef idx="0"/>
          <a:effectRef idx="0"/>
          <a:fontRef idx="minor"/>
        </p:style>
      </p:sp>
      <p:sp>
        <p:nvSpPr>
          <p:cNvPr id="451" name="Freeform 32"/>
          <p:cNvSpPr/>
          <p:nvPr/>
        </p:nvSpPr>
        <p:spPr>
          <a:xfrm>
            <a:off x="4704120" y="2941560"/>
            <a:ext cx="1172880" cy="1166760"/>
          </a:xfrm>
          <a:custGeom>
            <a:avLst/>
            <a:gdLst/>
            <a:ahLst/>
            <a:rect l="l" t="t" r="r" b="b"/>
            <a:pathLst>
              <a:path w="1173354" h="1166954">
                <a:moveTo>
                  <a:pt x="0" y="0"/>
                </a:moveTo>
                <a:lnTo>
                  <a:pt x="1173355" y="0"/>
                </a:lnTo>
                <a:lnTo>
                  <a:pt x="1173355" y="1166954"/>
                </a:lnTo>
                <a:lnTo>
                  <a:pt x="0" y="1166954"/>
                </a:lnTo>
                <a:lnTo>
                  <a:pt x="0" y="0"/>
                </a:lnTo>
                <a:close/>
              </a:path>
            </a:pathLst>
          </a:custGeom>
          <a:blipFill rotWithShape="0">
            <a:blip r:embed="rId15"/>
            <a:srcRect/>
            <a:stretch/>
          </a:blipFill>
          <a:ln w="0">
            <a:noFill/>
          </a:ln>
        </p:spPr>
        <p:style>
          <a:lnRef idx="0"/>
          <a:fillRef idx="0"/>
          <a:effectRef idx="0"/>
          <a:fontRef idx="minor"/>
        </p:style>
      </p:sp>
      <p:sp>
        <p:nvSpPr>
          <p:cNvPr id="452" name="Freeform 33"/>
          <p:cNvSpPr/>
          <p:nvPr/>
        </p:nvSpPr>
        <p:spPr>
          <a:xfrm>
            <a:off x="5275440" y="5400720"/>
            <a:ext cx="542880" cy="927360"/>
          </a:xfrm>
          <a:custGeom>
            <a:avLst/>
            <a:gdLst/>
            <a:ahLst/>
            <a:rect l="l" t="t" r="r" b="b"/>
            <a:pathLst>
              <a:path w="543202" h="927830">
                <a:moveTo>
                  <a:pt x="0" y="0"/>
                </a:moveTo>
                <a:lnTo>
                  <a:pt x="543202" y="0"/>
                </a:lnTo>
                <a:lnTo>
                  <a:pt x="543202" y="927830"/>
                </a:lnTo>
                <a:lnTo>
                  <a:pt x="0" y="927830"/>
                </a:lnTo>
                <a:lnTo>
                  <a:pt x="0" y="0"/>
                </a:lnTo>
                <a:close/>
              </a:path>
            </a:pathLst>
          </a:custGeom>
          <a:blipFill rotWithShape="0">
            <a:blip r:embed="rId16"/>
            <a:srcRect/>
            <a:stretch/>
          </a:blipFill>
          <a:ln w="0">
            <a:noFill/>
          </a:ln>
        </p:spPr>
        <p:style>
          <a:lnRef idx="0"/>
          <a:fillRef idx="0"/>
          <a:effectRef idx="0"/>
          <a:fontRef idx="minor"/>
        </p:style>
      </p:sp>
      <p:sp>
        <p:nvSpPr>
          <p:cNvPr id="453" name="Freeform 34"/>
          <p:cNvSpPr/>
          <p:nvPr/>
        </p:nvSpPr>
        <p:spPr>
          <a:xfrm>
            <a:off x="4925160" y="5627160"/>
            <a:ext cx="542880" cy="927360"/>
          </a:xfrm>
          <a:custGeom>
            <a:avLst/>
            <a:gdLst/>
            <a:ahLst/>
            <a:rect l="l" t="t" r="r" b="b"/>
            <a:pathLst>
              <a:path w="543202" h="927830">
                <a:moveTo>
                  <a:pt x="0" y="0"/>
                </a:moveTo>
                <a:lnTo>
                  <a:pt x="543202" y="0"/>
                </a:lnTo>
                <a:lnTo>
                  <a:pt x="543202" y="927830"/>
                </a:lnTo>
                <a:lnTo>
                  <a:pt x="0" y="927830"/>
                </a:lnTo>
                <a:lnTo>
                  <a:pt x="0" y="0"/>
                </a:lnTo>
                <a:close/>
              </a:path>
            </a:pathLst>
          </a:custGeom>
          <a:blipFill rotWithShape="0">
            <a:blip r:embed="rId17"/>
            <a:srcRect/>
            <a:stretch/>
          </a:blipFill>
          <a:ln w="0">
            <a:noFill/>
          </a:ln>
        </p:spPr>
        <p:style>
          <a:lnRef idx="0"/>
          <a:fillRef idx="0"/>
          <a:effectRef idx="0"/>
          <a:fontRef idx="minor"/>
        </p:style>
      </p:sp>
      <p:sp>
        <p:nvSpPr>
          <p:cNvPr id="454" name="Freeform 35"/>
          <p:cNvSpPr/>
          <p:nvPr/>
        </p:nvSpPr>
        <p:spPr>
          <a:xfrm>
            <a:off x="4583880" y="5831280"/>
            <a:ext cx="542880" cy="927360"/>
          </a:xfrm>
          <a:custGeom>
            <a:avLst/>
            <a:gdLst/>
            <a:ahLst/>
            <a:rect l="l" t="t" r="r" b="b"/>
            <a:pathLst>
              <a:path w="543202" h="927830">
                <a:moveTo>
                  <a:pt x="0" y="0"/>
                </a:moveTo>
                <a:lnTo>
                  <a:pt x="543202" y="0"/>
                </a:lnTo>
                <a:lnTo>
                  <a:pt x="543202" y="927829"/>
                </a:lnTo>
                <a:lnTo>
                  <a:pt x="0" y="927829"/>
                </a:lnTo>
                <a:lnTo>
                  <a:pt x="0" y="0"/>
                </a:lnTo>
                <a:close/>
              </a:path>
            </a:pathLst>
          </a:custGeom>
          <a:blipFill rotWithShape="0">
            <a:blip r:embed="rId18"/>
            <a:srcRect/>
            <a:stretch/>
          </a:blipFill>
          <a:ln w="0">
            <a:noFill/>
          </a:ln>
        </p:spPr>
        <p:style>
          <a:lnRef idx="0"/>
          <a:fillRef idx="0"/>
          <a:effectRef idx="0"/>
          <a:fontRef idx="minor"/>
        </p:style>
      </p:sp>
      <p:sp>
        <p:nvSpPr>
          <p:cNvPr id="455" name="Freeform 36"/>
          <p:cNvSpPr/>
          <p:nvPr/>
        </p:nvSpPr>
        <p:spPr>
          <a:xfrm>
            <a:off x="8625240" y="5694120"/>
            <a:ext cx="1055880" cy="1055880"/>
          </a:xfrm>
          <a:custGeom>
            <a:avLst/>
            <a:gdLst/>
            <a:ahLst/>
            <a:rect l="l" t="t" r="r" b="b"/>
            <a:pathLst>
              <a:path w="1056096" h="1056096">
                <a:moveTo>
                  <a:pt x="0" y="0"/>
                </a:moveTo>
                <a:lnTo>
                  <a:pt x="1056096" y="0"/>
                </a:lnTo>
                <a:lnTo>
                  <a:pt x="1056096" y="1056096"/>
                </a:lnTo>
                <a:lnTo>
                  <a:pt x="0" y="1056096"/>
                </a:lnTo>
                <a:lnTo>
                  <a:pt x="0" y="0"/>
                </a:lnTo>
                <a:close/>
              </a:path>
            </a:pathLst>
          </a:custGeom>
          <a:blipFill rotWithShape="0">
            <a:blip r:embed="rId19"/>
            <a:srcRect/>
            <a:stretch/>
          </a:blipFill>
          <a:ln w="0">
            <a:noFill/>
          </a:ln>
        </p:spPr>
        <p:style>
          <a:lnRef idx="0"/>
          <a:fillRef idx="0"/>
          <a:effectRef idx="0"/>
          <a:fontRef idx="minor"/>
        </p:style>
      </p:sp>
      <p:grpSp>
        <p:nvGrpSpPr>
          <p:cNvPr id="456" name="Group 37"/>
          <p:cNvGrpSpPr/>
          <p:nvPr/>
        </p:nvGrpSpPr>
        <p:grpSpPr>
          <a:xfrm>
            <a:off x="3713760" y="4280040"/>
            <a:ext cx="3171960" cy="527400"/>
            <a:chOff x="3713760" y="4280040"/>
            <a:chExt cx="3171960" cy="527400"/>
          </a:xfrm>
        </p:grpSpPr>
        <p:sp>
          <p:nvSpPr>
            <p:cNvPr id="457" name="Freeform 38"/>
            <p:cNvSpPr/>
            <p:nvPr/>
          </p:nvSpPr>
          <p:spPr>
            <a:xfrm>
              <a:off x="3713760" y="428004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387eb8"/>
            </a:solidFill>
            <a:ln w="0">
              <a:noFill/>
            </a:ln>
          </p:spPr>
          <p:style>
            <a:lnRef idx="0"/>
            <a:fillRef idx="0"/>
            <a:effectRef idx="0"/>
            <a:fontRef idx="minor"/>
          </p:style>
        </p:sp>
        <p:sp>
          <p:nvSpPr>
            <p:cNvPr id="458" name="TextBox 39"/>
            <p:cNvSpPr/>
            <p:nvPr/>
          </p:nvSpPr>
          <p:spPr>
            <a:xfrm>
              <a:off x="3713760" y="4329360"/>
              <a:ext cx="3171960" cy="478080"/>
            </a:xfrm>
            <a:prstGeom prst="rect">
              <a:avLst/>
            </a:prstGeom>
            <a:noFill/>
            <a:ln w="0">
              <a:noFill/>
            </a:ln>
          </p:spPr>
          <p:style>
            <a:lnRef idx="0"/>
            <a:fillRef idx="0"/>
            <a:effectRef idx="0"/>
            <a:fontRef idx="minor"/>
          </p:style>
        </p:sp>
      </p:grpSp>
      <p:grpSp>
        <p:nvGrpSpPr>
          <p:cNvPr id="459" name="Group 40"/>
          <p:cNvGrpSpPr/>
          <p:nvPr/>
        </p:nvGrpSpPr>
        <p:grpSpPr>
          <a:xfrm>
            <a:off x="7567200" y="4252680"/>
            <a:ext cx="3171960" cy="527040"/>
            <a:chOff x="7567200" y="4252680"/>
            <a:chExt cx="3171960" cy="527040"/>
          </a:xfrm>
        </p:grpSpPr>
        <p:sp>
          <p:nvSpPr>
            <p:cNvPr id="460" name="Freeform 41"/>
            <p:cNvSpPr/>
            <p:nvPr/>
          </p:nvSpPr>
          <p:spPr>
            <a:xfrm>
              <a:off x="7567200" y="425268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f79939"/>
            </a:solidFill>
            <a:ln w="0">
              <a:noFill/>
            </a:ln>
          </p:spPr>
          <p:style>
            <a:lnRef idx="0"/>
            <a:fillRef idx="0"/>
            <a:effectRef idx="0"/>
            <a:fontRef idx="minor"/>
          </p:style>
        </p:sp>
        <p:sp>
          <p:nvSpPr>
            <p:cNvPr id="461" name="TextBox 42"/>
            <p:cNvSpPr/>
            <p:nvPr/>
          </p:nvSpPr>
          <p:spPr>
            <a:xfrm>
              <a:off x="7567200" y="4301640"/>
              <a:ext cx="3171960" cy="478080"/>
            </a:xfrm>
            <a:prstGeom prst="rect">
              <a:avLst/>
            </a:prstGeom>
            <a:noFill/>
            <a:ln w="0">
              <a:noFill/>
            </a:ln>
          </p:spPr>
          <p:style>
            <a:lnRef idx="0"/>
            <a:fillRef idx="0"/>
            <a:effectRef idx="0"/>
            <a:fontRef idx="minor"/>
          </p:style>
        </p:sp>
      </p:grpSp>
      <p:grpSp>
        <p:nvGrpSpPr>
          <p:cNvPr id="462" name="Group 43"/>
          <p:cNvGrpSpPr/>
          <p:nvPr/>
        </p:nvGrpSpPr>
        <p:grpSpPr>
          <a:xfrm>
            <a:off x="11429640" y="4252680"/>
            <a:ext cx="3171960" cy="527040"/>
            <a:chOff x="11429640" y="4252680"/>
            <a:chExt cx="3171960" cy="527040"/>
          </a:xfrm>
        </p:grpSpPr>
        <p:sp>
          <p:nvSpPr>
            <p:cNvPr id="463" name="Freeform 44"/>
            <p:cNvSpPr/>
            <p:nvPr/>
          </p:nvSpPr>
          <p:spPr>
            <a:xfrm>
              <a:off x="11429640" y="425268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w="0">
              <a:noFill/>
            </a:ln>
          </p:spPr>
          <p:style>
            <a:lnRef idx="0"/>
            <a:fillRef idx="0"/>
            <a:effectRef idx="0"/>
            <a:fontRef idx="minor"/>
          </p:style>
        </p:sp>
        <p:sp>
          <p:nvSpPr>
            <p:cNvPr id="464" name="TextBox 45"/>
            <p:cNvSpPr/>
            <p:nvPr/>
          </p:nvSpPr>
          <p:spPr>
            <a:xfrm>
              <a:off x="11429640" y="4301640"/>
              <a:ext cx="3171960" cy="478080"/>
            </a:xfrm>
            <a:prstGeom prst="rect">
              <a:avLst/>
            </a:prstGeom>
            <a:noFill/>
            <a:ln w="0">
              <a:noFill/>
            </a:ln>
          </p:spPr>
          <p:style>
            <a:lnRef idx="0"/>
            <a:fillRef idx="0"/>
            <a:effectRef idx="0"/>
            <a:fontRef idx="minor"/>
          </p:style>
        </p:sp>
      </p:grpSp>
      <p:grpSp>
        <p:nvGrpSpPr>
          <p:cNvPr id="465" name="Group 46"/>
          <p:cNvGrpSpPr/>
          <p:nvPr/>
        </p:nvGrpSpPr>
        <p:grpSpPr>
          <a:xfrm>
            <a:off x="11429640" y="6933960"/>
            <a:ext cx="3171960" cy="527040"/>
            <a:chOff x="11429640" y="6933960"/>
            <a:chExt cx="3171960" cy="527040"/>
          </a:xfrm>
        </p:grpSpPr>
        <p:sp>
          <p:nvSpPr>
            <p:cNvPr id="466" name="Freeform 47"/>
            <p:cNvSpPr/>
            <p:nvPr/>
          </p:nvSpPr>
          <p:spPr>
            <a:xfrm>
              <a:off x="11429640" y="693396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w="0">
              <a:noFill/>
            </a:ln>
          </p:spPr>
          <p:style>
            <a:lnRef idx="0"/>
            <a:fillRef idx="0"/>
            <a:effectRef idx="0"/>
            <a:fontRef idx="minor"/>
          </p:style>
        </p:sp>
        <p:sp>
          <p:nvSpPr>
            <p:cNvPr id="467" name="TextBox 48"/>
            <p:cNvSpPr/>
            <p:nvPr/>
          </p:nvSpPr>
          <p:spPr>
            <a:xfrm>
              <a:off x="11429640" y="6982920"/>
              <a:ext cx="3171960" cy="478080"/>
            </a:xfrm>
            <a:prstGeom prst="rect">
              <a:avLst/>
            </a:prstGeom>
            <a:noFill/>
            <a:ln w="0">
              <a:noFill/>
            </a:ln>
          </p:spPr>
          <p:style>
            <a:lnRef idx="0"/>
            <a:fillRef idx="0"/>
            <a:effectRef idx="0"/>
            <a:fontRef idx="minor"/>
          </p:style>
        </p:sp>
      </p:grpSp>
      <p:grpSp>
        <p:nvGrpSpPr>
          <p:cNvPr id="468" name="Group 49"/>
          <p:cNvGrpSpPr/>
          <p:nvPr/>
        </p:nvGrpSpPr>
        <p:grpSpPr>
          <a:xfrm>
            <a:off x="3713760" y="6834960"/>
            <a:ext cx="3171960" cy="527040"/>
            <a:chOff x="3713760" y="6834960"/>
            <a:chExt cx="3171960" cy="527040"/>
          </a:xfrm>
        </p:grpSpPr>
        <p:sp>
          <p:nvSpPr>
            <p:cNvPr id="469" name="Freeform 50"/>
            <p:cNvSpPr/>
            <p:nvPr/>
          </p:nvSpPr>
          <p:spPr>
            <a:xfrm>
              <a:off x="3713760" y="683496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387eb8"/>
            </a:solidFill>
            <a:ln w="0">
              <a:noFill/>
            </a:ln>
          </p:spPr>
          <p:style>
            <a:lnRef idx="0"/>
            <a:fillRef idx="0"/>
            <a:effectRef idx="0"/>
            <a:fontRef idx="minor"/>
          </p:style>
        </p:sp>
        <p:sp>
          <p:nvSpPr>
            <p:cNvPr id="470" name="TextBox 51"/>
            <p:cNvSpPr/>
            <p:nvPr/>
          </p:nvSpPr>
          <p:spPr>
            <a:xfrm>
              <a:off x="3713760" y="6883920"/>
              <a:ext cx="3171960" cy="478080"/>
            </a:xfrm>
            <a:prstGeom prst="rect">
              <a:avLst/>
            </a:prstGeom>
            <a:noFill/>
            <a:ln w="0">
              <a:noFill/>
            </a:ln>
          </p:spPr>
          <p:style>
            <a:lnRef idx="0"/>
            <a:fillRef idx="0"/>
            <a:effectRef idx="0"/>
            <a:fontRef idx="minor"/>
          </p:style>
        </p:sp>
      </p:grpSp>
      <p:grpSp>
        <p:nvGrpSpPr>
          <p:cNvPr id="471" name="Group 52"/>
          <p:cNvGrpSpPr/>
          <p:nvPr/>
        </p:nvGrpSpPr>
        <p:grpSpPr>
          <a:xfrm>
            <a:off x="7576200" y="6834960"/>
            <a:ext cx="3171960" cy="527040"/>
            <a:chOff x="7576200" y="6834960"/>
            <a:chExt cx="3171960" cy="527040"/>
          </a:xfrm>
        </p:grpSpPr>
        <p:sp>
          <p:nvSpPr>
            <p:cNvPr id="472" name="Freeform 53"/>
            <p:cNvSpPr/>
            <p:nvPr/>
          </p:nvSpPr>
          <p:spPr>
            <a:xfrm>
              <a:off x="7576200" y="6834960"/>
              <a:ext cx="3171960" cy="527040"/>
            </a:xfrm>
            <a:custGeom>
              <a:avLst/>
              <a:gdLst/>
              <a:ahLst/>
              <a:rect l="l" t="t" r="r" b="b"/>
              <a:pathLst>
                <a:path w="1232735" h="205000">
                  <a:moveTo>
                    <a:pt x="102500" y="0"/>
                  </a:moveTo>
                  <a:lnTo>
                    <a:pt x="1130235" y="0"/>
                  </a:lnTo>
                  <a:cubicBezTo>
                    <a:pt x="1186844" y="0"/>
                    <a:pt x="1232735" y="45891"/>
                    <a:pt x="1232735" y="102500"/>
                  </a:cubicBezTo>
                  <a:lnTo>
                    <a:pt x="1232735" y="102500"/>
                  </a:lnTo>
                  <a:cubicBezTo>
                    <a:pt x="1232735" y="159110"/>
                    <a:pt x="1186844" y="205000"/>
                    <a:pt x="1130235" y="205000"/>
                  </a:cubicBezTo>
                  <a:lnTo>
                    <a:pt x="102500" y="205000"/>
                  </a:lnTo>
                  <a:cubicBezTo>
                    <a:pt x="45891" y="205000"/>
                    <a:pt x="0" y="159110"/>
                    <a:pt x="0" y="102500"/>
                  </a:cubicBezTo>
                  <a:lnTo>
                    <a:pt x="0" y="102500"/>
                  </a:lnTo>
                  <a:cubicBezTo>
                    <a:pt x="0" y="45891"/>
                    <a:pt x="45891" y="0"/>
                    <a:pt x="102500" y="0"/>
                  </a:cubicBezTo>
                  <a:close/>
                </a:path>
              </a:pathLst>
            </a:custGeom>
            <a:solidFill>
              <a:srgbClr val="f79939"/>
            </a:solidFill>
            <a:ln w="0">
              <a:noFill/>
            </a:ln>
          </p:spPr>
          <p:style>
            <a:lnRef idx="0"/>
            <a:fillRef idx="0"/>
            <a:effectRef idx="0"/>
            <a:fontRef idx="minor"/>
          </p:style>
        </p:sp>
        <p:sp>
          <p:nvSpPr>
            <p:cNvPr id="473" name="TextBox 54"/>
            <p:cNvSpPr/>
            <p:nvPr/>
          </p:nvSpPr>
          <p:spPr>
            <a:xfrm>
              <a:off x="7576200" y="6883920"/>
              <a:ext cx="3171960" cy="478080"/>
            </a:xfrm>
            <a:prstGeom prst="rect">
              <a:avLst/>
            </a:prstGeom>
            <a:noFill/>
            <a:ln w="0">
              <a:noFill/>
            </a:ln>
          </p:spPr>
          <p:style>
            <a:lnRef idx="0"/>
            <a:fillRef idx="0"/>
            <a:effectRef idx="0"/>
            <a:fontRef idx="minor"/>
          </p:style>
        </p:sp>
      </p:grpSp>
      <p:sp>
        <p:nvSpPr>
          <p:cNvPr id="474" name="Freeform 55"/>
          <p:cNvSpPr/>
          <p:nvPr/>
        </p:nvSpPr>
        <p:spPr>
          <a:xfrm>
            <a:off x="12272760" y="5502240"/>
            <a:ext cx="1288800" cy="1293480"/>
          </a:xfrm>
          <a:custGeom>
            <a:avLst/>
            <a:gdLst/>
            <a:ahLst/>
            <a:rect l="l" t="t" r="r" b="b"/>
            <a:pathLst>
              <a:path w="1289135" h="1293840">
                <a:moveTo>
                  <a:pt x="0" y="0"/>
                </a:moveTo>
                <a:lnTo>
                  <a:pt x="1289134" y="0"/>
                </a:lnTo>
                <a:lnTo>
                  <a:pt x="1289134" y="1293839"/>
                </a:lnTo>
                <a:lnTo>
                  <a:pt x="0" y="1293839"/>
                </a:lnTo>
                <a:lnTo>
                  <a:pt x="0" y="0"/>
                </a:lnTo>
                <a:close/>
              </a:path>
            </a:pathLst>
          </a:custGeom>
          <a:blipFill rotWithShape="0">
            <a:blip r:embed="rId20"/>
            <a:srcRect/>
            <a:stretch/>
          </a:blipFill>
          <a:ln w="0">
            <a:noFill/>
          </a:ln>
        </p:spPr>
        <p:style>
          <a:lnRef idx="0"/>
          <a:fillRef idx="0"/>
          <a:effectRef idx="0"/>
          <a:fontRef idx="minor"/>
        </p:style>
      </p:sp>
      <p:grpSp>
        <p:nvGrpSpPr>
          <p:cNvPr id="475" name="Group 56"/>
          <p:cNvGrpSpPr/>
          <p:nvPr/>
        </p:nvGrpSpPr>
        <p:grpSpPr>
          <a:xfrm>
            <a:off x="12310200" y="2825640"/>
            <a:ext cx="1392480" cy="1309680"/>
            <a:chOff x="12310200" y="2825640"/>
            <a:chExt cx="1392480" cy="1309680"/>
          </a:xfrm>
        </p:grpSpPr>
        <p:sp>
          <p:nvSpPr>
            <p:cNvPr id="476" name="Freeform 57"/>
            <p:cNvSpPr/>
            <p:nvPr/>
          </p:nvSpPr>
          <p:spPr>
            <a:xfrm>
              <a:off x="12310200" y="2825640"/>
              <a:ext cx="1392480" cy="1309680"/>
            </a:xfrm>
            <a:custGeom>
              <a:avLst/>
              <a:gdLst/>
              <a:ahLst/>
              <a:rect l="l" t="t" r="r" b="b"/>
              <a:pathLst>
                <a:path w="636378" h="598641">
                  <a:moveTo>
                    <a:pt x="636378" y="0"/>
                  </a:moveTo>
                  <a:lnTo>
                    <a:pt x="636378" y="598641"/>
                  </a:lnTo>
                  <a:lnTo>
                    <a:pt x="318189" y="471641"/>
                  </a:lnTo>
                  <a:lnTo>
                    <a:pt x="0" y="598641"/>
                  </a:lnTo>
                  <a:lnTo>
                    <a:pt x="0" y="0"/>
                  </a:lnTo>
                  <a:lnTo>
                    <a:pt x="636378" y="0"/>
                  </a:lnTo>
                  <a:close/>
                </a:path>
              </a:pathLst>
            </a:custGeom>
            <a:solidFill>
              <a:srgbClr val="ffcb77"/>
            </a:solidFill>
            <a:ln w="0">
              <a:noFill/>
            </a:ln>
          </p:spPr>
          <p:style>
            <a:lnRef idx="0"/>
            <a:fillRef idx="0"/>
            <a:effectRef idx="0"/>
            <a:fontRef idx="minor"/>
          </p:style>
        </p:sp>
        <p:sp>
          <p:nvSpPr>
            <p:cNvPr id="477" name="TextBox 58"/>
            <p:cNvSpPr/>
            <p:nvPr/>
          </p:nvSpPr>
          <p:spPr>
            <a:xfrm>
              <a:off x="12310200" y="2846520"/>
              <a:ext cx="1392480" cy="1010880"/>
            </a:xfrm>
            <a:prstGeom prst="rect">
              <a:avLst/>
            </a:prstGeom>
            <a:noFill/>
            <a:ln w="0">
              <a:noFill/>
            </a:ln>
          </p:spPr>
          <p:style>
            <a:lnRef idx="0"/>
            <a:fillRef idx="0"/>
            <a:effectRef idx="0"/>
            <a:fontRef idx="minor"/>
          </p:style>
          <p:txBody>
            <a:bodyPr lIns="50760" rIns="50760" tIns="50760" bIns="50760" anchor="ctr">
              <a:noAutofit/>
            </a:bodyPr>
            <a:p>
              <a:pPr algn="ctr">
                <a:lnSpc>
                  <a:spcPts val="1777"/>
                </a:lnSpc>
                <a:buNone/>
              </a:pPr>
              <a:r>
                <a:rPr b="0" lang="en-US" sz="1600" spc="-1" strike="noStrike">
                  <a:solidFill>
                    <a:srgbClr val="ffffff"/>
                  </a:solidFill>
                  <a:latin typeface="DM Sans Bold"/>
                </a:rPr>
                <a:t>Pandas</a:t>
              </a:r>
              <a:endParaRPr b="0" lang="en-GB" sz="1600" spc="-1" strike="noStrike">
                <a:latin typeface="Arial"/>
              </a:endParaRPr>
            </a:p>
            <a:p>
              <a:pPr algn="ctr">
                <a:lnSpc>
                  <a:spcPts val="1777"/>
                </a:lnSpc>
                <a:buNone/>
              </a:pPr>
              <a:r>
                <a:rPr b="0" lang="en-US" sz="1600" spc="-1" strike="noStrike">
                  <a:solidFill>
                    <a:srgbClr val="ffffff"/>
                  </a:solidFill>
                  <a:latin typeface="DM Sans Bold"/>
                </a:rPr>
                <a:t>Matplotlib</a:t>
              </a:r>
              <a:endParaRPr b="0" lang="en-GB" sz="1600" spc="-1" strike="noStrike">
                <a:latin typeface="Arial"/>
              </a:endParaRPr>
            </a:p>
            <a:p>
              <a:pPr algn="ctr">
                <a:lnSpc>
                  <a:spcPts val="1777"/>
                </a:lnSpc>
                <a:buNone/>
              </a:pPr>
              <a:r>
                <a:rPr b="0" lang="en-US" sz="1600" spc="-1" strike="noStrike">
                  <a:solidFill>
                    <a:srgbClr val="ffffff"/>
                  </a:solidFill>
                  <a:latin typeface="DM Sans Bold"/>
                </a:rPr>
                <a:t>Numpy</a:t>
              </a:r>
              <a:endParaRPr b="0" lang="en-GB" sz="1600" spc="-1" strike="noStrike">
                <a:latin typeface="Arial"/>
              </a:endParaRPr>
            </a:p>
            <a:p>
              <a:pPr algn="ctr">
                <a:lnSpc>
                  <a:spcPts val="1777"/>
                </a:lnSpc>
                <a:buNone/>
              </a:pPr>
              <a:r>
                <a:rPr b="0" lang="en-US" sz="1600" spc="-1" strike="noStrike">
                  <a:solidFill>
                    <a:srgbClr val="ffffff"/>
                  </a:solidFill>
                  <a:latin typeface="DM Sans Bold"/>
                </a:rPr>
                <a:t>Imblearn</a:t>
              </a:r>
              <a:endParaRPr b="0" lang="en-GB" sz="1600" spc="-1" strike="noStrike">
                <a:latin typeface="Arial"/>
              </a:endParaRPr>
            </a:p>
          </p:txBody>
        </p:sp>
      </p:grpSp>
      <p:grpSp>
        <p:nvGrpSpPr>
          <p:cNvPr id="478" name="Group 59"/>
          <p:cNvGrpSpPr/>
          <p:nvPr/>
        </p:nvGrpSpPr>
        <p:grpSpPr>
          <a:xfrm>
            <a:off x="4969440" y="9240480"/>
            <a:ext cx="8385480" cy="603720"/>
            <a:chOff x="4969440" y="9240480"/>
            <a:chExt cx="8385480" cy="603720"/>
          </a:xfrm>
        </p:grpSpPr>
        <p:sp>
          <p:nvSpPr>
            <p:cNvPr id="479" name="Freeform 60"/>
            <p:cNvSpPr/>
            <p:nvPr/>
          </p:nvSpPr>
          <p:spPr>
            <a:xfrm>
              <a:off x="4969440" y="9240480"/>
              <a:ext cx="603720" cy="603720"/>
            </a:xfrm>
            <a:custGeom>
              <a:avLst/>
              <a:gdLst/>
              <a:ahLst/>
              <a:rect l="l" t="t" r="r" b="b"/>
              <a:pathLst>
                <a:path w="805481" h="805481">
                  <a:moveTo>
                    <a:pt x="0" y="0"/>
                  </a:moveTo>
                  <a:lnTo>
                    <a:pt x="805481" y="0"/>
                  </a:lnTo>
                  <a:lnTo>
                    <a:pt x="805481" y="805481"/>
                  </a:lnTo>
                  <a:lnTo>
                    <a:pt x="0" y="805481"/>
                  </a:lnTo>
                  <a:lnTo>
                    <a:pt x="0" y="0"/>
                  </a:lnTo>
                  <a:close/>
                </a:path>
              </a:pathLst>
            </a:custGeom>
            <a:blipFill rotWithShape="0">
              <a:blip r:embed="rId21"/>
              <a:srcRect/>
              <a:stretch/>
            </a:blipFill>
            <a:ln w="0">
              <a:noFill/>
            </a:ln>
          </p:spPr>
          <p:style>
            <a:lnRef idx="0"/>
            <a:fillRef idx="0"/>
            <a:effectRef idx="0"/>
            <a:fontRef idx="minor"/>
          </p:style>
        </p:sp>
        <p:sp>
          <p:nvSpPr>
            <p:cNvPr id="480" name="TextBox 61"/>
            <p:cNvSpPr/>
            <p:nvPr/>
          </p:nvSpPr>
          <p:spPr>
            <a:xfrm>
              <a:off x="5440320" y="9300960"/>
              <a:ext cx="7914600" cy="487080"/>
            </a:xfrm>
            <a:prstGeom prst="rect">
              <a:avLst/>
            </a:prstGeom>
            <a:noFill/>
            <a:ln w="0">
              <a:noFill/>
            </a:ln>
          </p:spPr>
          <p:style>
            <a:lnRef idx="0"/>
            <a:fillRef idx="0"/>
            <a:effectRef idx="0"/>
            <a:fontRef idx="minor"/>
          </p:style>
          <p:txBody>
            <a:bodyPr lIns="0" rIns="0" tIns="0" bIns="0" anchor="t">
              <a:spAutoFit/>
            </a:bodyPr>
            <a:p>
              <a:pPr algn="ctr">
                <a:lnSpc>
                  <a:spcPts val="3838"/>
                </a:lnSpc>
                <a:buNone/>
                <a:tabLst>
                  <a:tab algn="l" pos="0"/>
                </a:tabLst>
              </a:pPr>
              <a:r>
                <a:rPr b="0" lang="en-US" sz="2740" spc="-1" strike="noStrike">
                  <a:solidFill>
                    <a:srgbClr val="2d8bba"/>
                  </a:solidFill>
                  <a:latin typeface="Open Sans Bold"/>
                </a:rPr>
                <a:t>https://github.com/Attilio-Di-Vicino/ExoNet</a:t>
              </a:r>
              <a:endParaRPr b="0" lang="en-GB" sz="2740" spc="-1" strike="noStrike">
                <a:latin typeface="Arial"/>
              </a:endParaRPr>
            </a:p>
          </p:txBody>
        </p:sp>
      </p:grpSp>
      <p:sp>
        <p:nvSpPr>
          <p:cNvPr id="481" name="Freeform 62"/>
          <p:cNvSpPr/>
          <p:nvPr/>
        </p:nvSpPr>
        <p:spPr>
          <a:xfrm>
            <a:off x="8096040" y="2997360"/>
            <a:ext cx="2113920" cy="1137960"/>
          </a:xfrm>
          <a:custGeom>
            <a:avLst/>
            <a:gdLst/>
            <a:ahLst/>
            <a:rect l="l" t="t" r="r" b="b"/>
            <a:pathLst>
              <a:path w="2114178" h="1138404">
                <a:moveTo>
                  <a:pt x="0" y="0"/>
                </a:moveTo>
                <a:lnTo>
                  <a:pt x="2114179" y="0"/>
                </a:lnTo>
                <a:lnTo>
                  <a:pt x="2114179" y="1138404"/>
                </a:lnTo>
                <a:lnTo>
                  <a:pt x="0" y="1138404"/>
                </a:lnTo>
                <a:lnTo>
                  <a:pt x="0" y="0"/>
                </a:lnTo>
                <a:close/>
              </a:path>
            </a:pathLst>
          </a:custGeom>
          <a:blipFill rotWithShape="0">
            <a:blip r:embed="rId22"/>
            <a:srcRect/>
            <a:stretch/>
          </a:blipFill>
          <a:ln w="0">
            <a:noFill/>
          </a:ln>
        </p:spPr>
        <p:style>
          <a:lnRef idx="0"/>
          <a:fillRef idx="0"/>
          <a:effectRef idx="0"/>
          <a:fontRef idx="minor"/>
        </p:style>
      </p:sp>
      <p:sp>
        <p:nvSpPr>
          <p:cNvPr id="482" name="TextBox 63"/>
          <p:cNvSpPr/>
          <p:nvPr/>
        </p:nvSpPr>
        <p:spPr>
          <a:xfrm>
            <a:off x="3490560" y="442332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01 - PYTHON</a:t>
            </a:r>
            <a:endParaRPr b="0" lang="en-GB" sz="2040" spc="-1" strike="noStrike">
              <a:latin typeface="Arial"/>
            </a:endParaRPr>
          </a:p>
        </p:txBody>
      </p:sp>
      <p:sp>
        <p:nvSpPr>
          <p:cNvPr id="483" name="TextBox 64"/>
          <p:cNvSpPr/>
          <p:nvPr/>
        </p:nvSpPr>
        <p:spPr>
          <a:xfrm>
            <a:off x="7344000" y="439560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02 - SCIKIT-LEARN</a:t>
            </a:r>
            <a:endParaRPr b="0" lang="en-GB" sz="2040" spc="-1" strike="noStrike">
              <a:latin typeface="Arial"/>
            </a:endParaRPr>
          </a:p>
        </p:txBody>
      </p:sp>
      <p:sp>
        <p:nvSpPr>
          <p:cNvPr id="484" name="TextBox 65"/>
          <p:cNvSpPr/>
          <p:nvPr/>
        </p:nvSpPr>
        <p:spPr>
          <a:xfrm>
            <a:off x="11206440" y="439560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03 - ALTRE LIBRERIE</a:t>
            </a:r>
            <a:endParaRPr b="0" lang="en-GB" sz="2040" spc="-1" strike="noStrike">
              <a:latin typeface="Arial"/>
            </a:endParaRPr>
          </a:p>
        </p:txBody>
      </p:sp>
      <p:sp>
        <p:nvSpPr>
          <p:cNvPr id="485" name="TextBox 66"/>
          <p:cNvSpPr/>
          <p:nvPr/>
        </p:nvSpPr>
        <p:spPr>
          <a:xfrm>
            <a:off x="11206440" y="707688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06 - PARALLELO</a:t>
            </a:r>
            <a:endParaRPr b="0" lang="en-GB" sz="2040" spc="-1" strike="noStrike">
              <a:latin typeface="Arial"/>
            </a:endParaRPr>
          </a:p>
        </p:txBody>
      </p:sp>
      <p:sp>
        <p:nvSpPr>
          <p:cNvPr id="486" name="TextBox 67"/>
          <p:cNvSpPr/>
          <p:nvPr/>
        </p:nvSpPr>
        <p:spPr>
          <a:xfrm>
            <a:off x="3490560" y="697824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04 - PURPLEJEANS</a:t>
            </a:r>
            <a:endParaRPr b="0" lang="en-GB" sz="2040" spc="-1" strike="noStrike">
              <a:latin typeface="Arial"/>
            </a:endParaRPr>
          </a:p>
        </p:txBody>
      </p:sp>
      <p:sp>
        <p:nvSpPr>
          <p:cNvPr id="487" name="TextBox 68"/>
          <p:cNvSpPr/>
          <p:nvPr/>
        </p:nvSpPr>
        <p:spPr>
          <a:xfrm>
            <a:off x="7353000" y="6978240"/>
            <a:ext cx="3599640" cy="258480"/>
          </a:xfrm>
          <a:prstGeom prst="rect">
            <a:avLst/>
          </a:prstGeom>
          <a:noFill/>
          <a:ln w="0">
            <a:noFill/>
          </a:ln>
        </p:spPr>
        <p:style>
          <a:lnRef idx="0"/>
          <a:fillRef idx="0"/>
          <a:effectRef idx="0"/>
          <a:fontRef idx="minor"/>
        </p:style>
        <p:txBody>
          <a:bodyPr lIns="0" rIns="0" tIns="0" bIns="0" anchor="t">
            <a:spAutoFit/>
          </a:bodyPr>
          <a:p>
            <a:pPr algn="ctr">
              <a:lnSpc>
                <a:spcPts val="2032"/>
              </a:lnSpc>
              <a:buNone/>
            </a:pPr>
            <a:r>
              <a:rPr b="0" lang="en-US" sz="2040" spc="-1" strike="noStrike">
                <a:solidFill>
                  <a:srgbClr val="ffffff"/>
                </a:solidFill>
                <a:latin typeface="Kollektif Bold"/>
              </a:rPr>
              <a:t>05 - WNODE</a:t>
            </a:r>
            <a:endParaRPr b="0" lang="en-GB" sz="2040" spc="-1" strike="noStrike">
              <a:latin typeface="Arial"/>
            </a:endParaRPr>
          </a:p>
        </p:txBody>
      </p:sp>
      <p:sp>
        <p:nvSpPr>
          <p:cNvPr id="488" name="TextBox 69"/>
          <p:cNvSpPr/>
          <p:nvPr/>
        </p:nvSpPr>
        <p:spPr>
          <a:xfrm>
            <a:off x="4627080" y="905400"/>
            <a:ext cx="9033480" cy="140868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 </a:t>
            </a:r>
            <a:r>
              <a:rPr b="0" lang="en-US" sz="5600" spc="-1" strike="noStrike">
                <a:solidFill>
                  <a:srgbClr val="227c9d"/>
                </a:solidFill>
                <a:latin typeface="Kollektif Bold"/>
              </a:rPr>
              <a:t>CODICE, LIBRERIE E HARDWARE</a:t>
            </a:r>
            <a:endParaRPr b="0" lang="en-GB" sz="56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352" dur="indefinite" restart="never" nodeType="tmRoot">
          <p:childTnLst>
            <p:seq>
              <p:cTn id="353" dur="indefinite" nodeType="mainSeq">
                <p:childTnLst>
                  <p:par>
                    <p:cTn id="354" fill="hold">
                      <p:stCondLst>
                        <p:cond delay="indefinite"/>
                      </p:stCondLst>
                      <p:childTnLst>
                        <p:par>
                          <p:cTn id="355" fill="hold">
                            <p:stCondLst>
                              <p:cond delay="0"/>
                            </p:stCondLst>
                            <p:childTnLst>
                              <p:par>
                                <p:cTn id="356" nodeType="clickEffect" fill="hold" presetClass="entr" presetID="10">
                                  <p:stCondLst>
                                    <p:cond delay="0"/>
                                  </p:stCondLst>
                                  <p:childTnLst>
                                    <p:set>
                                      <p:cBhvr>
                                        <p:cTn id="357" dur="1" fill="hold">
                                          <p:stCondLst>
                                            <p:cond delay="0"/>
                                          </p:stCondLst>
                                        </p:cTn>
                                        <p:tgtEl>
                                          <p:spTgt spid="459"/>
                                        </p:tgtEl>
                                        <p:attrNameLst>
                                          <p:attrName>style.visibility</p:attrName>
                                        </p:attrNameLst>
                                      </p:cBhvr>
                                      <p:to>
                                        <p:strVal val="visible"/>
                                      </p:to>
                                    </p:set>
                                    <p:animEffect filter="fade" transition="in">
                                      <p:cBhvr additive="repl">
                                        <p:cTn id="358" dur="500"/>
                                        <p:tgtEl>
                                          <p:spTgt spid="459"/>
                                        </p:tgtEl>
                                      </p:cBhvr>
                                    </p:animEffect>
                                  </p:childTnLst>
                                </p:cTn>
                              </p:par>
                              <p:par>
                                <p:cTn id="359" nodeType="withEffect" fill="hold" presetClass="entr" presetID="10">
                                  <p:stCondLst>
                                    <p:cond delay="0"/>
                                  </p:stCondLst>
                                  <p:childTnLst>
                                    <p:set>
                                      <p:cBhvr>
                                        <p:cTn id="360" dur="1" fill="hold">
                                          <p:stCondLst>
                                            <p:cond delay="0"/>
                                          </p:stCondLst>
                                        </p:cTn>
                                        <p:tgtEl>
                                          <p:spTgt spid="483"/>
                                        </p:tgtEl>
                                        <p:attrNameLst>
                                          <p:attrName>style.visibility</p:attrName>
                                        </p:attrNameLst>
                                      </p:cBhvr>
                                      <p:to>
                                        <p:strVal val="visible"/>
                                      </p:to>
                                    </p:set>
                                    <p:animEffect filter="fade" transition="in">
                                      <p:cBhvr additive="repl">
                                        <p:cTn id="361" dur="500"/>
                                        <p:tgtEl>
                                          <p:spTgt spid="483"/>
                                        </p:tgtEl>
                                      </p:cBhvr>
                                    </p:animEffect>
                                  </p:childTnLst>
                                </p:cTn>
                              </p:par>
                              <p:par>
                                <p:cTn id="362" nodeType="withEffect" fill="hold" presetClass="entr" presetID="10">
                                  <p:stCondLst>
                                    <p:cond delay="0"/>
                                  </p:stCondLst>
                                  <p:childTnLst>
                                    <p:set>
                                      <p:cBhvr>
                                        <p:cTn id="363" dur="1" fill="hold">
                                          <p:stCondLst>
                                            <p:cond delay="0"/>
                                          </p:stCondLst>
                                        </p:cTn>
                                        <p:tgtEl>
                                          <p:spTgt spid="481"/>
                                        </p:tgtEl>
                                        <p:attrNameLst>
                                          <p:attrName>style.visibility</p:attrName>
                                        </p:attrNameLst>
                                      </p:cBhvr>
                                      <p:to>
                                        <p:strVal val="visible"/>
                                      </p:to>
                                    </p:set>
                                    <p:animEffect filter="fade" transition="in">
                                      <p:cBhvr additive="repl">
                                        <p:cTn id="364" dur="500"/>
                                        <p:tgtEl>
                                          <p:spTgt spid="481"/>
                                        </p:tgtEl>
                                      </p:cBhvr>
                                    </p:animEffec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0">
                                  <p:stCondLst>
                                    <p:cond delay="0"/>
                                  </p:stCondLst>
                                  <p:childTnLst>
                                    <p:set>
                                      <p:cBhvr>
                                        <p:cTn id="368" dur="1" fill="hold">
                                          <p:stCondLst>
                                            <p:cond delay="0"/>
                                          </p:stCondLst>
                                        </p:cTn>
                                        <p:tgtEl>
                                          <p:spTgt spid="462"/>
                                        </p:tgtEl>
                                        <p:attrNameLst>
                                          <p:attrName>style.visibility</p:attrName>
                                        </p:attrNameLst>
                                      </p:cBhvr>
                                      <p:to>
                                        <p:strVal val="visible"/>
                                      </p:to>
                                    </p:set>
                                    <p:animEffect filter="fade" transition="in">
                                      <p:cBhvr additive="repl">
                                        <p:cTn id="369" dur="500"/>
                                        <p:tgtEl>
                                          <p:spTgt spid="462"/>
                                        </p:tgtEl>
                                      </p:cBhvr>
                                    </p:animEffect>
                                  </p:childTnLst>
                                </p:cTn>
                              </p:par>
                              <p:par>
                                <p:cTn id="370" nodeType="withEffect" fill="hold" presetClass="entr" presetID="10">
                                  <p:stCondLst>
                                    <p:cond delay="0"/>
                                  </p:stCondLst>
                                  <p:childTnLst>
                                    <p:set>
                                      <p:cBhvr>
                                        <p:cTn id="371" dur="1" fill="hold">
                                          <p:stCondLst>
                                            <p:cond delay="0"/>
                                          </p:stCondLst>
                                        </p:cTn>
                                        <p:tgtEl>
                                          <p:spTgt spid="484"/>
                                        </p:tgtEl>
                                        <p:attrNameLst>
                                          <p:attrName>style.visibility</p:attrName>
                                        </p:attrNameLst>
                                      </p:cBhvr>
                                      <p:to>
                                        <p:strVal val="visible"/>
                                      </p:to>
                                    </p:set>
                                    <p:animEffect filter="fade" transition="in">
                                      <p:cBhvr additive="repl">
                                        <p:cTn id="372" dur="500"/>
                                        <p:tgtEl>
                                          <p:spTgt spid="484"/>
                                        </p:tgtEl>
                                      </p:cBhvr>
                                    </p:animEffect>
                                  </p:childTnLst>
                                </p:cTn>
                              </p:par>
                              <p:par>
                                <p:cTn id="373" nodeType="withEffect" fill="hold" presetClass="entr" presetID="10">
                                  <p:stCondLst>
                                    <p:cond delay="0"/>
                                  </p:stCondLst>
                                  <p:childTnLst>
                                    <p:set>
                                      <p:cBhvr>
                                        <p:cTn id="374" dur="1" fill="hold">
                                          <p:stCondLst>
                                            <p:cond delay="0"/>
                                          </p:stCondLst>
                                        </p:cTn>
                                        <p:tgtEl>
                                          <p:spTgt spid="475"/>
                                        </p:tgtEl>
                                        <p:attrNameLst>
                                          <p:attrName>style.visibility</p:attrName>
                                        </p:attrNameLst>
                                      </p:cBhvr>
                                      <p:to>
                                        <p:strVal val="visible"/>
                                      </p:to>
                                    </p:set>
                                    <p:animEffect filter="fade" transition="in">
                                      <p:cBhvr additive="repl">
                                        <p:cTn id="375" dur="500"/>
                                        <p:tgtEl>
                                          <p:spTgt spid="475"/>
                                        </p:tgtEl>
                                      </p:cBhvr>
                                    </p:animEffec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10">
                                  <p:stCondLst>
                                    <p:cond delay="0"/>
                                  </p:stCondLst>
                                  <p:childTnLst>
                                    <p:set>
                                      <p:cBhvr>
                                        <p:cTn id="379" dur="1" fill="hold">
                                          <p:stCondLst>
                                            <p:cond delay="0"/>
                                          </p:stCondLst>
                                        </p:cTn>
                                        <p:tgtEl>
                                          <p:spTgt spid="468"/>
                                        </p:tgtEl>
                                        <p:attrNameLst>
                                          <p:attrName>style.visibility</p:attrName>
                                        </p:attrNameLst>
                                      </p:cBhvr>
                                      <p:to>
                                        <p:strVal val="visible"/>
                                      </p:to>
                                    </p:set>
                                    <p:animEffect filter="fade" transition="in">
                                      <p:cBhvr additive="repl">
                                        <p:cTn id="380" dur="500"/>
                                        <p:tgtEl>
                                          <p:spTgt spid="468"/>
                                        </p:tgtEl>
                                      </p:cBhvr>
                                    </p:animEffect>
                                  </p:childTnLst>
                                </p:cTn>
                              </p:par>
                              <p:par>
                                <p:cTn id="381" nodeType="withEffect" fill="hold" presetClass="entr" presetID="10">
                                  <p:stCondLst>
                                    <p:cond delay="0"/>
                                  </p:stCondLst>
                                  <p:childTnLst>
                                    <p:set>
                                      <p:cBhvr>
                                        <p:cTn id="382" dur="1" fill="hold">
                                          <p:stCondLst>
                                            <p:cond delay="0"/>
                                          </p:stCondLst>
                                        </p:cTn>
                                        <p:tgtEl>
                                          <p:spTgt spid="486"/>
                                        </p:tgtEl>
                                        <p:attrNameLst>
                                          <p:attrName>style.visibility</p:attrName>
                                        </p:attrNameLst>
                                      </p:cBhvr>
                                      <p:to>
                                        <p:strVal val="visible"/>
                                      </p:to>
                                    </p:set>
                                    <p:animEffect filter="fade" transition="in">
                                      <p:cBhvr additive="repl">
                                        <p:cTn id="383" dur="500"/>
                                        <p:tgtEl>
                                          <p:spTgt spid="486"/>
                                        </p:tgtEl>
                                      </p:cBhvr>
                                    </p:animEffect>
                                  </p:childTnLst>
                                </p:cTn>
                              </p:par>
                              <p:par>
                                <p:cTn id="384" nodeType="withEffect" fill="hold" presetClass="entr" presetID="10">
                                  <p:stCondLst>
                                    <p:cond delay="0"/>
                                  </p:stCondLst>
                                  <p:childTnLst>
                                    <p:set>
                                      <p:cBhvr>
                                        <p:cTn id="385" dur="1" fill="hold">
                                          <p:stCondLst>
                                            <p:cond delay="0"/>
                                          </p:stCondLst>
                                        </p:cTn>
                                        <p:tgtEl>
                                          <p:spTgt spid="454"/>
                                        </p:tgtEl>
                                        <p:attrNameLst>
                                          <p:attrName>style.visibility</p:attrName>
                                        </p:attrNameLst>
                                      </p:cBhvr>
                                      <p:to>
                                        <p:strVal val="visible"/>
                                      </p:to>
                                    </p:set>
                                    <p:animEffect filter="fade" transition="in">
                                      <p:cBhvr additive="repl">
                                        <p:cTn id="386" dur="500"/>
                                        <p:tgtEl>
                                          <p:spTgt spid="454"/>
                                        </p:tgtEl>
                                      </p:cBhvr>
                                    </p:animEffect>
                                  </p:childTnLst>
                                </p:cTn>
                              </p:par>
                              <p:par>
                                <p:cTn id="387" nodeType="withEffect" fill="hold" presetClass="entr" presetID="10">
                                  <p:stCondLst>
                                    <p:cond delay="0"/>
                                  </p:stCondLst>
                                  <p:childTnLst>
                                    <p:set>
                                      <p:cBhvr>
                                        <p:cTn id="388" dur="1" fill="hold">
                                          <p:stCondLst>
                                            <p:cond delay="0"/>
                                          </p:stCondLst>
                                        </p:cTn>
                                        <p:tgtEl>
                                          <p:spTgt spid="453"/>
                                        </p:tgtEl>
                                        <p:attrNameLst>
                                          <p:attrName>style.visibility</p:attrName>
                                        </p:attrNameLst>
                                      </p:cBhvr>
                                      <p:to>
                                        <p:strVal val="visible"/>
                                      </p:to>
                                    </p:set>
                                    <p:animEffect filter="fade" transition="in">
                                      <p:cBhvr additive="repl">
                                        <p:cTn id="389" dur="500"/>
                                        <p:tgtEl>
                                          <p:spTgt spid="453"/>
                                        </p:tgtEl>
                                      </p:cBhvr>
                                    </p:animEffect>
                                  </p:childTnLst>
                                </p:cTn>
                              </p:par>
                              <p:par>
                                <p:cTn id="390" nodeType="withEffect" fill="hold" presetClass="entr" presetID="10">
                                  <p:stCondLst>
                                    <p:cond delay="0"/>
                                  </p:stCondLst>
                                  <p:childTnLst>
                                    <p:set>
                                      <p:cBhvr>
                                        <p:cTn id="391" dur="1" fill="hold">
                                          <p:stCondLst>
                                            <p:cond delay="0"/>
                                          </p:stCondLst>
                                        </p:cTn>
                                        <p:tgtEl>
                                          <p:spTgt spid="452"/>
                                        </p:tgtEl>
                                        <p:attrNameLst>
                                          <p:attrName>style.visibility</p:attrName>
                                        </p:attrNameLst>
                                      </p:cBhvr>
                                      <p:to>
                                        <p:strVal val="visible"/>
                                      </p:to>
                                    </p:set>
                                    <p:animEffect filter="fade" transition="in">
                                      <p:cBhvr additive="repl">
                                        <p:cTn id="392" dur="500"/>
                                        <p:tgtEl>
                                          <p:spTgt spid="452"/>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0">
                                  <p:stCondLst>
                                    <p:cond delay="0"/>
                                  </p:stCondLst>
                                  <p:childTnLst>
                                    <p:set>
                                      <p:cBhvr>
                                        <p:cTn id="396" dur="1" fill="hold">
                                          <p:stCondLst>
                                            <p:cond delay="0"/>
                                          </p:stCondLst>
                                        </p:cTn>
                                        <p:tgtEl>
                                          <p:spTgt spid="471"/>
                                        </p:tgtEl>
                                        <p:attrNameLst>
                                          <p:attrName>style.visibility</p:attrName>
                                        </p:attrNameLst>
                                      </p:cBhvr>
                                      <p:to>
                                        <p:strVal val="visible"/>
                                      </p:to>
                                    </p:set>
                                    <p:animEffect filter="fade" transition="in">
                                      <p:cBhvr additive="repl">
                                        <p:cTn id="397" dur="500"/>
                                        <p:tgtEl>
                                          <p:spTgt spid="471"/>
                                        </p:tgtEl>
                                      </p:cBhvr>
                                    </p:animEffect>
                                  </p:childTnLst>
                                </p:cTn>
                              </p:par>
                              <p:par>
                                <p:cTn id="398" nodeType="withEffect" fill="hold" presetClass="entr" presetID="10">
                                  <p:stCondLst>
                                    <p:cond delay="0"/>
                                  </p:stCondLst>
                                  <p:childTnLst>
                                    <p:set>
                                      <p:cBhvr>
                                        <p:cTn id="399" dur="1" fill="hold">
                                          <p:stCondLst>
                                            <p:cond delay="0"/>
                                          </p:stCondLst>
                                        </p:cTn>
                                        <p:tgtEl>
                                          <p:spTgt spid="487"/>
                                        </p:tgtEl>
                                        <p:attrNameLst>
                                          <p:attrName>style.visibility</p:attrName>
                                        </p:attrNameLst>
                                      </p:cBhvr>
                                      <p:to>
                                        <p:strVal val="visible"/>
                                      </p:to>
                                    </p:set>
                                    <p:animEffect filter="fade" transition="in">
                                      <p:cBhvr additive="repl">
                                        <p:cTn id="400" dur="500"/>
                                        <p:tgtEl>
                                          <p:spTgt spid="487"/>
                                        </p:tgtEl>
                                      </p:cBhvr>
                                    </p:animEffect>
                                  </p:childTnLst>
                                </p:cTn>
                              </p:par>
                              <p:par>
                                <p:cTn id="401" nodeType="withEffect" fill="hold" presetClass="entr" presetID="10">
                                  <p:stCondLst>
                                    <p:cond delay="0"/>
                                  </p:stCondLst>
                                  <p:childTnLst>
                                    <p:set>
                                      <p:cBhvr>
                                        <p:cTn id="402" dur="1" fill="hold">
                                          <p:stCondLst>
                                            <p:cond delay="0"/>
                                          </p:stCondLst>
                                        </p:cTn>
                                        <p:tgtEl>
                                          <p:spTgt spid="455"/>
                                        </p:tgtEl>
                                        <p:attrNameLst>
                                          <p:attrName>style.visibility</p:attrName>
                                        </p:attrNameLst>
                                      </p:cBhvr>
                                      <p:to>
                                        <p:strVal val="visible"/>
                                      </p:to>
                                    </p:set>
                                    <p:animEffect filter="fade" transition="in">
                                      <p:cBhvr additive="repl">
                                        <p:cTn id="403" dur="500"/>
                                        <p:tgtEl>
                                          <p:spTgt spid="455"/>
                                        </p:tgtEl>
                                      </p:cBhvr>
                                    </p:animEffect>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10">
                                  <p:stCondLst>
                                    <p:cond delay="0"/>
                                  </p:stCondLst>
                                  <p:childTnLst>
                                    <p:set>
                                      <p:cBhvr>
                                        <p:cTn id="407" dur="1" fill="hold">
                                          <p:stCondLst>
                                            <p:cond delay="0"/>
                                          </p:stCondLst>
                                        </p:cTn>
                                        <p:tgtEl>
                                          <p:spTgt spid="465"/>
                                        </p:tgtEl>
                                        <p:attrNameLst>
                                          <p:attrName>style.visibility</p:attrName>
                                        </p:attrNameLst>
                                      </p:cBhvr>
                                      <p:to>
                                        <p:strVal val="visible"/>
                                      </p:to>
                                    </p:set>
                                    <p:animEffect filter="fade" transition="in">
                                      <p:cBhvr additive="repl">
                                        <p:cTn id="408" dur="500"/>
                                        <p:tgtEl>
                                          <p:spTgt spid="465"/>
                                        </p:tgtEl>
                                      </p:cBhvr>
                                    </p:animEffect>
                                  </p:childTnLst>
                                </p:cTn>
                              </p:par>
                              <p:par>
                                <p:cTn id="409" nodeType="withEffect" fill="hold" presetClass="entr" presetID="10">
                                  <p:stCondLst>
                                    <p:cond delay="0"/>
                                  </p:stCondLst>
                                  <p:childTnLst>
                                    <p:set>
                                      <p:cBhvr>
                                        <p:cTn id="410" dur="1" fill="hold">
                                          <p:stCondLst>
                                            <p:cond delay="0"/>
                                          </p:stCondLst>
                                        </p:cTn>
                                        <p:tgtEl>
                                          <p:spTgt spid="485"/>
                                        </p:tgtEl>
                                        <p:attrNameLst>
                                          <p:attrName>style.visibility</p:attrName>
                                        </p:attrNameLst>
                                      </p:cBhvr>
                                      <p:to>
                                        <p:strVal val="visible"/>
                                      </p:to>
                                    </p:set>
                                    <p:animEffect filter="fade" transition="in">
                                      <p:cBhvr additive="repl">
                                        <p:cTn id="411" dur="500"/>
                                        <p:tgtEl>
                                          <p:spTgt spid="485"/>
                                        </p:tgtEl>
                                      </p:cBhvr>
                                    </p:animEffect>
                                  </p:childTnLst>
                                </p:cTn>
                              </p:par>
                              <p:par>
                                <p:cTn id="412" nodeType="withEffect" fill="hold" presetClass="entr" presetID="10">
                                  <p:stCondLst>
                                    <p:cond delay="0"/>
                                  </p:stCondLst>
                                  <p:childTnLst>
                                    <p:set>
                                      <p:cBhvr>
                                        <p:cTn id="413" dur="1" fill="hold">
                                          <p:stCondLst>
                                            <p:cond delay="0"/>
                                          </p:stCondLst>
                                        </p:cTn>
                                        <p:tgtEl>
                                          <p:spTgt spid="474"/>
                                        </p:tgtEl>
                                        <p:attrNameLst>
                                          <p:attrName>style.visibility</p:attrName>
                                        </p:attrNameLst>
                                      </p:cBhvr>
                                      <p:to>
                                        <p:strVal val="visible"/>
                                      </p:to>
                                    </p:set>
                                    <p:animEffect filter="fade" transition="in">
                                      <p:cBhvr additive="repl">
                                        <p:cTn id="414" dur="500"/>
                                        <p:tgtEl>
                                          <p:spTgt spid="474"/>
                                        </p:tgtEl>
                                      </p:cBhvr>
                                    </p:animEffec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0">
                                  <p:stCondLst>
                                    <p:cond delay="0"/>
                                  </p:stCondLst>
                                  <p:childTnLst>
                                    <p:set>
                                      <p:cBhvr>
                                        <p:cTn id="418" dur="1" fill="hold">
                                          <p:stCondLst>
                                            <p:cond delay="0"/>
                                          </p:stCondLst>
                                        </p:cTn>
                                        <p:tgtEl>
                                          <p:spTgt spid="478"/>
                                        </p:tgtEl>
                                        <p:attrNameLst>
                                          <p:attrName>style.visibility</p:attrName>
                                        </p:attrNameLst>
                                      </p:cBhvr>
                                      <p:to>
                                        <p:strVal val="visible"/>
                                      </p:to>
                                    </p:set>
                                    <p:animEffect filter="fade" transition="in">
                                      <p:cBhvr additive="repl">
                                        <p:cTn id="419" dur="5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Freeform 2"/>
          <p:cNvSpPr/>
          <p:nvPr/>
        </p:nvSpPr>
        <p:spPr>
          <a:xfrm>
            <a:off x="172040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490" name="Freeform 3"/>
          <p:cNvSpPr/>
          <p:nvPr/>
        </p:nvSpPr>
        <p:spPr>
          <a:xfrm>
            <a:off x="172040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491" name="Freeform 4"/>
          <p:cNvSpPr/>
          <p:nvPr/>
        </p:nvSpPr>
        <p:spPr>
          <a:xfrm flipH="1" flipV="1" rot="5400000">
            <a:off x="17204400" y="21124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492" name="Freeform 5"/>
          <p:cNvSpPr/>
          <p:nvPr/>
        </p:nvSpPr>
        <p:spPr>
          <a:xfrm>
            <a:off x="161204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493" name="Freeform 6"/>
          <p:cNvSpPr/>
          <p:nvPr/>
        </p:nvSpPr>
        <p:spPr>
          <a:xfrm rot="5400000">
            <a:off x="150368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494" name="Freeform 7"/>
          <p:cNvSpPr/>
          <p:nvPr/>
        </p:nvSpPr>
        <p:spPr>
          <a:xfrm rot="10800000">
            <a:off x="16120440" y="21128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495" name="Freeform 8"/>
          <p:cNvSpPr/>
          <p:nvPr/>
        </p:nvSpPr>
        <p:spPr>
          <a:xfrm flipH="1" flipV="1" rot="10800000">
            <a:off x="15036840" y="211284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7"/>
            <a:srcRect/>
            <a:stretch/>
          </a:blipFill>
          <a:ln w="0">
            <a:noFill/>
          </a:ln>
        </p:spPr>
        <p:style>
          <a:lnRef idx="0"/>
          <a:fillRef idx="0"/>
          <a:effectRef idx="0"/>
          <a:fontRef idx="minor"/>
        </p:style>
      </p:sp>
      <p:sp>
        <p:nvSpPr>
          <p:cNvPr id="496" name="Freeform 9"/>
          <p:cNvSpPr/>
          <p:nvPr/>
        </p:nvSpPr>
        <p:spPr>
          <a:xfrm flipH="1" flipV="1" rot="5400000">
            <a:off x="12771000" y="-550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8"/>
            <a:srcRect/>
            <a:stretch/>
          </a:blipFill>
          <a:ln w="0">
            <a:noFill/>
          </a:ln>
        </p:spPr>
        <p:style>
          <a:lnRef idx="0"/>
          <a:fillRef idx="0"/>
          <a:effectRef idx="0"/>
          <a:fontRef idx="minor"/>
        </p:style>
      </p:sp>
      <p:sp>
        <p:nvSpPr>
          <p:cNvPr id="497" name="Freeform 10"/>
          <p:cNvSpPr/>
          <p:nvPr/>
        </p:nvSpPr>
        <p:spPr>
          <a:xfrm flipH="1" flipV="1" rot="10800000">
            <a:off x="12771000" y="10288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9"/>
            <a:srcRect/>
            <a:stretch/>
          </a:blipFill>
          <a:ln w="0">
            <a:noFill/>
          </a:ln>
        </p:spPr>
        <p:style>
          <a:lnRef idx="0"/>
          <a:fillRef idx="0"/>
          <a:effectRef idx="0"/>
          <a:fontRef idx="minor"/>
        </p:style>
      </p:sp>
      <p:sp>
        <p:nvSpPr>
          <p:cNvPr id="498" name="Freeform 11"/>
          <p:cNvSpPr/>
          <p:nvPr/>
        </p:nvSpPr>
        <p:spPr>
          <a:xfrm rot="10800000">
            <a:off x="9720" y="7044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499" name="Freeform 12"/>
          <p:cNvSpPr/>
          <p:nvPr/>
        </p:nvSpPr>
        <p:spPr>
          <a:xfrm>
            <a:off x="1083960" y="70725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500" name="Freeform 13"/>
          <p:cNvSpPr/>
          <p:nvPr/>
        </p:nvSpPr>
        <p:spPr>
          <a:xfrm>
            <a:off x="0" y="81565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501" name="Freeform 14"/>
          <p:cNvSpPr/>
          <p:nvPr/>
        </p:nvSpPr>
        <p:spPr>
          <a:xfrm rot="10800000">
            <a:off x="3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3"/>
            <a:srcRect/>
            <a:stretch/>
          </a:blipFill>
          <a:ln w="0">
            <a:noFill/>
          </a:ln>
        </p:spPr>
        <p:style>
          <a:lnRef idx="0"/>
          <a:fillRef idx="0"/>
          <a:effectRef idx="0"/>
          <a:fontRef idx="minor"/>
        </p:style>
      </p:sp>
      <p:sp>
        <p:nvSpPr>
          <p:cNvPr id="502" name="Freeform 15"/>
          <p:cNvSpPr/>
          <p:nvPr/>
        </p:nvSpPr>
        <p:spPr>
          <a:xfrm rot="16200000">
            <a:off x="10839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4"/>
            <a:srcRect/>
            <a:stretch/>
          </a:blipFill>
          <a:ln w="0">
            <a:noFill/>
          </a:ln>
        </p:spPr>
        <p:style>
          <a:lnRef idx="0"/>
          <a:fillRef idx="0"/>
          <a:effectRef idx="0"/>
          <a:fontRef idx="minor"/>
        </p:style>
      </p:sp>
      <p:sp>
        <p:nvSpPr>
          <p:cNvPr id="503" name="Freeform 16"/>
          <p:cNvSpPr/>
          <p:nvPr/>
        </p:nvSpPr>
        <p:spPr>
          <a:xfrm rot="10800000">
            <a:off x="3322080" y="92692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5"/>
            <a:srcRect/>
            <a:stretch/>
          </a:blipFill>
          <a:ln w="0">
            <a:noFill/>
          </a:ln>
        </p:spPr>
        <p:style>
          <a:lnRef idx="0"/>
          <a:fillRef idx="0"/>
          <a:effectRef idx="0"/>
          <a:fontRef idx="minor"/>
        </p:style>
      </p:sp>
      <p:sp>
        <p:nvSpPr>
          <p:cNvPr id="504" name="Freeform 17"/>
          <p:cNvSpPr/>
          <p:nvPr/>
        </p:nvSpPr>
        <p:spPr>
          <a:xfrm>
            <a:off x="3321720" y="81849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6"/>
            <a:srcRect/>
            <a:stretch/>
          </a:blipFill>
          <a:ln w="0">
            <a:noFill/>
          </a:ln>
        </p:spPr>
        <p:style>
          <a:lnRef idx="0"/>
          <a:fillRef idx="0"/>
          <a:effectRef idx="0"/>
          <a:fontRef idx="minor"/>
        </p:style>
      </p:sp>
      <p:sp>
        <p:nvSpPr>
          <p:cNvPr id="505" name="Freeform 18"/>
          <p:cNvSpPr/>
          <p:nvPr/>
        </p:nvSpPr>
        <p:spPr>
          <a:xfrm rot="5400000">
            <a:off x="4405680" y="92689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7"/>
            <a:srcRect/>
            <a:stretch/>
          </a:blipFill>
          <a:ln w="0">
            <a:noFill/>
          </a:ln>
        </p:spPr>
        <p:style>
          <a:lnRef idx="0"/>
          <a:fillRef idx="0"/>
          <a:effectRef idx="0"/>
          <a:fontRef idx="minor"/>
        </p:style>
      </p:sp>
      <p:grpSp>
        <p:nvGrpSpPr>
          <p:cNvPr id="506" name="Group 19"/>
          <p:cNvGrpSpPr/>
          <p:nvPr/>
        </p:nvGrpSpPr>
        <p:grpSpPr>
          <a:xfrm>
            <a:off x="14207040" y="5474880"/>
            <a:ext cx="7763760" cy="7764120"/>
            <a:chOff x="14207040" y="5474880"/>
            <a:chExt cx="7763760" cy="7764120"/>
          </a:xfrm>
        </p:grpSpPr>
        <p:sp>
          <p:nvSpPr>
            <p:cNvPr id="507" name="Freeform 20"/>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508" name="TextBox 21"/>
            <p:cNvSpPr/>
            <p:nvPr/>
          </p:nvSpPr>
          <p:spPr>
            <a:xfrm rot="2700000">
              <a:off x="13801680" y="8974440"/>
              <a:ext cx="7414920" cy="1924920"/>
            </a:xfrm>
            <a:prstGeom prst="rect">
              <a:avLst/>
            </a:prstGeom>
            <a:noFill/>
            <a:ln w="0">
              <a:noFill/>
            </a:ln>
          </p:spPr>
          <p:style>
            <a:lnRef idx="0"/>
            <a:fillRef idx="0"/>
            <a:effectRef idx="0"/>
            <a:fontRef idx="minor"/>
          </p:style>
        </p:sp>
      </p:grpSp>
      <p:sp>
        <p:nvSpPr>
          <p:cNvPr id="509" name="AutoShape 22"/>
          <p:cNvSpPr/>
          <p:nvPr/>
        </p:nvSpPr>
        <p:spPr>
          <a:xfrm>
            <a:off x="13918320" y="8394120"/>
            <a:ext cx="5185440" cy="5132520"/>
          </a:xfrm>
          <a:prstGeom prst="line">
            <a:avLst/>
          </a:prstGeom>
          <a:ln w="28575">
            <a:solidFill>
              <a:srgbClr val="8ca9ad"/>
            </a:solidFill>
            <a:round/>
          </a:ln>
        </p:spPr>
        <p:style>
          <a:lnRef idx="0"/>
          <a:fillRef idx="0"/>
          <a:effectRef idx="0"/>
          <a:fontRef idx="minor"/>
        </p:style>
      </p:sp>
      <p:sp>
        <p:nvSpPr>
          <p:cNvPr id="510" name="AutoShape 23"/>
          <p:cNvSpPr/>
          <p:nvPr/>
        </p:nvSpPr>
        <p:spPr>
          <a:xfrm>
            <a:off x="13704480" y="8706600"/>
            <a:ext cx="5038920" cy="5038920"/>
          </a:xfrm>
          <a:prstGeom prst="line">
            <a:avLst/>
          </a:prstGeom>
          <a:ln w="28575">
            <a:solidFill>
              <a:srgbClr val="8ca9ad"/>
            </a:solidFill>
            <a:round/>
          </a:ln>
        </p:spPr>
        <p:style>
          <a:lnRef idx="0"/>
          <a:fillRef idx="0"/>
          <a:effectRef idx="0"/>
          <a:fontRef idx="minor"/>
        </p:style>
      </p:sp>
      <p:sp>
        <p:nvSpPr>
          <p:cNvPr id="511" name="AutoShape 24"/>
          <p:cNvSpPr/>
          <p:nvPr/>
        </p:nvSpPr>
        <p:spPr>
          <a:xfrm>
            <a:off x="13524840" y="9065160"/>
            <a:ext cx="4867200" cy="4867200"/>
          </a:xfrm>
          <a:prstGeom prst="line">
            <a:avLst/>
          </a:prstGeom>
          <a:ln w="28575">
            <a:solidFill>
              <a:srgbClr val="8ca9ad"/>
            </a:solidFill>
            <a:round/>
          </a:ln>
        </p:spPr>
        <p:style>
          <a:lnRef idx="0"/>
          <a:fillRef idx="0"/>
          <a:effectRef idx="0"/>
          <a:fontRef idx="minor"/>
        </p:style>
      </p:sp>
      <p:sp>
        <p:nvSpPr>
          <p:cNvPr id="512" name="AutoShape 25"/>
          <p:cNvSpPr/>
          <p:nvPr/>
        </p:nvSpPr>
        <p:spPr>
          <a:xfrm>
            <a:off x="13398120" y="9451440"/>
            <a:ext cx="4690800" cy="4690440"/>
          </a:xfrm>
          <a:prstGeom prst="line">
            <a:avLst/>
          </a:prstGeom>
          <a:ln w="28575">
            <a:solidFill>
              <a:srgbClr val="8ca9ad"/>
            </a:solidFill>
            <a:round/>
          </a:ln>
        </p:spPr>
        <p:style>
          <a:lnRef idx="0"/>
          <a:fillRef idx="0"/>
          <a:effectRef idx="0"/>
          <a:fontRef idx="minor"/>
        </p:style>
      </p:sp>
      <p:sp>
        <p:nvSpPr>
          <p:cNvPr id="513" name="AutoShape 26"/>
          <p:cNvSpPr/>
          <p:nvPr/>
        </p:nvSpPr>
        <p:spPr>
          <a:xfrm>
            <a:off x="13254480" y="9891000"/>
            <a:ext cx="4347720" cy="4347720"/>
          </a:xfrm>
          <a:prstGeom prst="line">
            <a:avLst/>
          </a:prstGeom>
          <a:ln w="28575">
            <a:solidFill>
              <a:srgbClr val="8ca9ad"/>
            </a:solidFill>
            <a:round/>
          </a:ln>
        </p:spPr>
        <p:style>
          <a:lnRef idx="0"/>
          <a:fillRef idx="0"/>
          <a:effectRef idx="0"/>
          <a:fontRef idx="minor"/>
        </p:style>
      </p:sp>
      <p:grpSp>
        <p:nvGrpSpPr>
          <p:cNvPr id="514" name="Group 27"/>
          <p:cNvGrpSpPr/>
          <p:nvPr/>
        </p:nvGrpSpPr>
        <p:grpSpPr>
          <a:xfrm>
            <a:off x="-1550880" y="-5193000"/>
            <a:ext cx="7764120" cy="7763760"/>
            <a:chOff x="-1550880" y="-5193000"/>
            <a:chExt cx="7764120" cy="7763760"/>
          </a:xfrm>
        </p:grpSpPr>
        <p:sp>
          <p:nvSpPr>
            <p:cNvPr id="515" name="Freeform 28"/>
            <p:cNvSpPr/>
            <p:nvPr/>
          </p:nvSpPr>
          <p:spPr>
            <a:xfrm rot="2700000">
              <a:off x="-1375920" y="-30931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516" name="TextBox 29"/>
            <p:cNvSpPr/>
            <p:nvPr/>
          </p:nvSpPr>
          <p:spPr>
            <a:xfrm rot="2700000">
              <a:off x="-1955880" y="-1693440"/>
              <a:ext cx="7414920" cy="1924920"/>
            </a:xfrm>
            <a:prstGeom prst="rect">
              <a:avLst/>
            </a:prstGeom>
            <a:noFill/>
            <a:ln w="0">
              <a:noFill/>
            </a:ln>
          </p:spPr>
          <p:style>
            <a:lnRef idx="0"/>
            <a:fillRef idx="0"/>
            <a:effectRef idx="0"/>
            <a:fontRef idx="minor"/>
          </p:style>
        </p:sp>
      </p:grpSp>
      <p:sp>
        <p:nvSpPr>
          <p:cNvPr id="517" name="AutoShape 30"/>
          <p:cNvSpPr/>
          <p:nvPr/>
        </p:nvSpPr>
        <p:spPr>
          <a:xfrm>
            <a:off x="-1838880" y="-2273760"/>
            <a:ext cx="5185080" cy="5132520"/>
          </a:xfrm>
          <a:prstGeom prst="line">
            <a:avLst/>
          </a:prstGeom>
          <a:ln w="28575">
            <a:solidFill>
              <a:srgbClr val="8ca9ad"/>
            </a:solidFill>
            <a:round/>
          </a:ln>
        </p:spPr>
        <p:style>
          <a:lnRef idx="0"/>
          <a:fillRef idx="0"/>
          <a:effectRef idx="0"/>
          <a:fontRef idx="minor"/>
        </p:style>
      </p:sp>
      <p:sp>
        <p:nvSpPr>
          <p:cNvPr id="518" name="AutoShape 31"/>
          <p:cNvSpPr/>
          <p:nvPr/>
        </p:nvSpPr>
        <p:spPr>
          <a:xfrm>
            <a:off x="-2052720" y="-1960920"/>
            <a:ext cx="5038560" cy="5038560"/>
          </a:xfrm>
          <a:prstGeom prst="line">
            <a:avLst/>
          </a:prstGeom>
          <a:ln w="28575">
            <a:solidFill>
              <a:srgbClr val="8ca9ad"/>
            </a:solidFill>
            <a:round/>
          </a:ln>
        </p:spPr>
        <p:style>
          <a:lnRef idx="0"/>
          <a:fillRef idx="0"/>
          <a:effectRef idx="0"/>
          <a:fontRef idx="minor"/>
        </p:style>
      </p:sp>
      <p:sp>
        <p:nvSpPr>
          <p:cNvPr id="519" name="AutoShape 32"/>
          <p:cNvSpPr/>
          <p:nvPr/>
        </p:nvSpPr>
        <p:spPr>
          <a:xfrm>
            <a:off x="-2232360" y="-1602360"/>
            <a:ext cx="4866840" cy="4866840"/>
          </a:xfrm>
          <a:prstGeom prst="line">
            <a:avLst/>
          </a:prstGeom>
          <a:ln w="28575">
            <a:solidFill>
              <a:srgbClr val="8ca9ad"/>
            </a:solidFill>
            <a:round/>
          </a:ln>
        </p:spPr>
        <p:style>
          <a:lnRef idx="0"/>
          <a:fillRef idx="0"/>
          <a:effectRef idx="0"/>
          <a:fontRef idx="minor"/>
        </p:style>
      </p:sp>
      <p:sp>
        <p:nvSpPr>
          <p:cNvPr id="520" name="AutoShape 33"/>
          <p:cNvSpPr/>
          <p:nvPr/>
        </p:nvSpPr>
        <p:spPr>
          <a:xfrm>
            <a:off x="-2359080" y="-1216080"/>
            <a:ext cx="4690080" cy="4690080"/>
          </a:xfrm>
          <a:prstGeom prst="line">
            <a:avLst/>
          </a:prstGeom>
          <a:ln w="28575">
            <a:solidFill>
              <a:srgbClr val="8ca9ad"/>
            </a:solidFill>
            <a:round/>
          </a:ln>
        </p:spPr>
        <p:style>
          <a:lnRef idx="0"/>
          <a:fillRef idx="0"/>
          <a:effectRef idx="0"/>
          <a:fontRef idx="minor"/>
        </p:style>
      </p:sp>
      <p:sp>
        <p:nvSpPr>
          <p:cNvPr id="521" name="AutoShape 34"/>
          <p:cNvSpPr/>
          <p:nvPr/>
        </p:nvSpPr>
        <p:spPr>
          <a:xfrm>
            <a:off x="-2502720" y="-776520"/>
            <a:ext cx="4347000" cy="4347360"/>
          </a:xfrm>
          <a:prstGeom prst="line">
            <a:avLst/>
          </a:prstGeom>
          <a:ln w="28575">
            <a:solidFill>
              <a:srgbClr val="8ca9ad"/>
            </a:solidFill>
            <a:round/>
          </a:ln>
        </p:spPr>
        <p:style>
          <a:lnRef idx="0"/>
          <a:fillRef idx="0"/>
          <a:effectRef idx="0"/>
          <a:fontRef idx="minor"/>
        </p:style>
      </p:sp>
      <p:sp>
        <p:nvSpPr>
          <p:cNvPr id="522" name="AutoShape 35"/>
          <p:cNvSpPr/>
          <p:nvPr/>
        </p:nvSpPr>
        <p:spPr>
          <a:xfrm>
            <a:off x="-2623680" y="-332640"/>
            <a:ext cx="3963240" cy="3985200"/>
          </a:xfrm>
          <a:prstGeom prst="line">
            <a:avLst/>
          </a:prstGeom>
          <a:ln w="28575">
            <a:solidFill>
              <a:srgbClr val="8ca9ad"/>
            </a:solidFill>
            <a:round/>
          </a:ln>
        </p:spPr>
        <p:style>
          <a:lnRef idx="0"/>
          <a:fillRef idx="0"/>
          <a:effectRef idx="0"/>
          <a:fontRef idx="minor"/>
        </p:style>
      </p:sp>
      <p:sp>
        <p:nvSpPr>
          <p:cNvPr id="523" name="AutoShape 36"/>
          <p:cNvSpPr/>
          <p:nvPr/>
        </p:nvSpPr>
        <p:spPr>
          <a:xfrm>
            <a:off x="-2597760" y="228600"/>
            <a:ext cx="3376800" cy="3359880"/>
          </a:xfrm>
          <a:prstGeom prst="line">
            <a:avLst/>
          </a:prstGeom>
          <a:ln w="28575">
            <a:solidFill>
              <a:srgbClr val="8ca9ad"/>
            </a:solidFill>
            <a:round/>
          </a:ln>
        </p:spPr>
        <p:style>
          <a:lnRef idx="0"/>
          <a:fillRef idx="0"/>
          <a:effectRef idx="0"/>
          <a:fontRef idx="minor"/>
        </p:style>
      </p:sp>
      <p:sp>
        <p:nvSpPr>
          <p:cNvPr id="524" name="AutoShape 37"/>
          <p:cNvSpPr/>
          <p:nvPr/>
        </p:nvSpPr>
        <p:spPr>
          <a:xfrm>
            <a:off x="-2509560" y="905760"/>
            <a:ext cx="2628360" cy="2671920"/>
          </a:xfrm>
          <a:prstGeom prst="line">
            <a:avLst/>
          </a:prstGeom>
          <a:ln w="28575">
            <a:solidFill>
              <a:srgbClr val="8ca9ad"/>
            </a:solidFill>
            <a:round/>
          </a:ln>
        </p:spPr>
        <p:style>
          <a:lnRef idx="0"/>
          <a:fillRef idx="0"/>
          <a:effectRef idx="0"/>
          <a:fontRef idx="minor"/>
        </p:style>
      </p:sp>
      <p:sp>
        <p:nvSpPr>
          <p:cNvPr id="525" name="TextBox 38"/>
          <p:cNvSpPr/>
          <p:nvPr/>
        </p:nvSpPr>
        <p:spPr>
          <a:xfrm>
            <a:off x="3834000" y="2904120"/>
            <a:ext cx="10619640" cy="1270080"/>
          </a:xfrm>
          <a:prstGeom prst="rect">
            <a:avLst/>
          </a:prstGeom>
          <a:noFill/>
          <a:ln w="0">
            <a:noFill/>
          </a:ln>
        </p:spPr>
        <p:style>
          <a:lnRef idx="0"/>
          <a:fillRef idx="0"/>
          <a:effectRef idx="0"/>
          <a:fontRef idx="minor"/>
        </p:style>
        <p:txBody>
          <a:bodyPr lIns="0" rIns="0" tIns="0" bIns="0" anchor="t">
            <a:spAutoFit/>
          </a:bodyPr>
          <a:p>
            <a:pPr algn="ctr">
              <a:lnSpc>
                <a:spcPts val="9998"/>
              </a:lnSpc>
              <a:buNone/>
            </a:pPr>
            <a:r>
              <a:rPr b="0" lang="en-US" sz="9950" spc="-1" strike="noStrike">
                <a:solidFill>
                  <a:srgbClr val="227c9d"/>
                </a:solidFill>
                <a:latin typeface="Kollektif Bold"/>
              </a:rPr>
              <a:t>CONCLUSIONI</a:t>
            </a:r>
            <a:endParaRPr b="0" lang="en-GB" sz="9950" spc="-1" strike="noStrike">
              <a:latin typeface="Arial"/>
            </a:endParaRPr>
          </a:p>
        </p:txBody>
      </p:sp>
      <p:sp>
        <p:nvSpPr>
          <p:cNvPr id="526" name="TextBox 39"/>
          <p:cNvSpPr/>
          <p:nvPr/>
        </p:nvSpPr>
        <p:spPr>
          <a:xfrm>
            <a:off x="3784320" y="4377600"/>
            <a:ext cx="10719360" cy="4023000"/>
          </a:xfrm>
          <a:prstGeom prst="rect">
            <a:avLst/>
          </a:prstGeom>
          <a:noFill/>
          <a:ln w="0">
            <a:noFill/>
          </a:ln>
        </p:spPr>
        <p:style>
          <a:lnRef idx="0"/>
          <a:fillRef idx="0"/>
          <a:effectRef idx="0"/>
          <a:fontRef idx="minor"/>
        </p:style>
        <p:txBody>
          <a:bodyPr lIns="0" rIns="0" tIns="0" bIns="0" anchor="t">
            <a:spAutoFit/>
          </a:bodyPr>
          <a:p>
            <a:pPr lvl="1" marL="518040" indent="-259200" algn="ctr">
              <a:lnSpc>
                <a:spcPts val="2880"/>
              </a:lnSpc>
              <a:buClr>
                <a:srgbClr val="545454"/>
              </a:buClr>
              <a:buFont typeface="Arial"/>
              <a:buChar char="•"/>
            </a:pPr>
            <a:r>
              <a:rPr b="0" lang="en-US" sz="2400" spc="-1" strike="noStrike">
                <a:solidFill>
                  <a:srgbClr val="545454"/>
                </a:solidFill>
                <a:latin typeface="DM Sans"/>
              </a:rPr>
              <a:t>Il </a:t>
            </a:r>
            <a:r>
              <a:rPr b="0" lang="en-US" sz="2400" spc="-1" strike="noStrike">
                <a:solidFill>
                  <a:srgbClr val="545454"/>
                </a:solidFill>
                <a:latin typeface="DM Sans Bold"/>
              </a:rPr>
              <a:t>Random</a:t>
            </a:r>
            <a:r>
              <a:rPr b="0" lang="en-US" sz="2400" spc="-1" strike="noStrike">
                <a:solidFill>
                  <a:srgbClr val="545454"/>
                </a:solidFill>
                <a:latin typeface="DM Sans"/>
              </a:rPr>
              <a:t> </a:t>
            </a:r>
            <a:r>
              <a:rPr b="0" lang="en-US" sz="2400" spc="-1" strike="noStrike">
                <a:solidFill>
                  <a:srgbClr val="545454"/>
                </a:solidFill>
                <a:latin typeface="DM Sans Bold"/>
              </a:rPr>
              <a:t>Forest</a:t>
            </a:r>
            <a:r>
              <a:rPr b="0" lang="en-US" sz="2400" spc="-1" strike="noStrike">
                <a:solidFill>
                  <a:srgbClr val="545454"/>
                </a:solidFill>
                <a:latin typeface="DM Sans"/>
              </a:rPr>
              <a:t> ha dimostrato di essere il </a:t>
            </a:r>
            <a:r>
              <a:rPr b="0" lang="en-US" sz="2400" spc="-1" strike="noStrike">
                <a:solidFill>
                  <a:srgbClr val="545454"/>
                </a:solidFill>
                <a:latin typeface="DM Sans Bold"/>
              </a:rPr>
              <a:t>modello più</a:t>
            </a:r>
            <a:r>
              <a:rPr b="0" lang="en-US" sz="2400" spc="-1" strike="noStrike">
                <a:solidFill>
                  <a:srgbClr val="545454"/>
                </a:solidFill>
                <a:latin typeface="DM Sans"/>
              </a:rPr>
              <a:t> </a:t>
            </a:r>
            <a:r>
              <a:rPr b="0" lang="en-US" sz="2400" spc="-1" strike="noStrike">
                <a:solidFill>
                  <a:srgbClr val="545454"/>
                </a:solidFill>
                <a:latin typeface="DM Sans Bold"/>
              </a:rPr>
              <a:t>robusto</a:t>
            </a:r>
            <a:r>
              <a:rPr b="0" lang="en-US" sz="2400" spc="-1" strike="noStrike">
                <a:solidFill>
                  <a:srgbClr val="545454"/>
                </a:solidFill>
                <a:latin typeface="DM Sans"/>
              </a:rPr>
              <a:t>, raggiungendo </a:t>
            </a:r>
            <a:r>
              <a:rPr b="0" lang="en-US" sz="2400" spc="-1" strike="noStrike">
                <a:solidFill>
                  <a:srgbClr val="545454"/>
                </a:solidFill>
                <a:latin typeface="DM Sans Bold"/>
              </a:rPr>
              <a:t>un’accuratezza</a:t>
            </a:r>
            <a:r>
              <a:rPr b="0" lang="en-US" sz="2400" spc="-1" strike="noStrike">
                <a:solidFill>
                  <a:srgbClr val="545454"/>
                </a:solidFill>
                <a:latin typeface="DM Sans"/>
              </a:rPr>
              <a:t> del </a:t>
            </a:r>
            <a:r>
              <a:rPr b="0" lang="en-US" sz="2400" spc="-1" strike="noStrike">
                <a:solidFill>
                  <a:srgbClr val="545454"/>
                </a:solidFill>
                <a:latin typeface="DM Sans Bold"/>
              </a:rPr>
              <a:t>83,69%</a:t>
            </a:r>
            <a:r>
              <a:rPr b="0" lang="en-US" sz="2400" spc="-1" strike="noStrike">
                <a:solidFill>
                  <a:srgbClr val="545454"/>
                </a:solidFill>
                <a:latin typeface="DM Sans"/>
              </a:rPr>
              <a:t>.</a:t>
            </a:r>
            <a:endParaRPr b="0" lang="en-GB" sz="2400" spc="-1" strike="noStrike">
              <a:latin typeface="Arial"/>
            </a:endParaRPr>
          </a:p>
          <a:p>
            <a:pPr algn="ctr">
              <a:lnSpc>
                <a:spcPts val="2880"/>
              </a:lnSpc>
              <a:buNone/>
            </a:pPr>
            <a:endParaRPr b="0" lang="en-GB" sz="2400" spc="-1" strike="noStrike">
              <a:latin typeface="Arial"/>
            </a:endParaRPr>
          </a:p>
          <a:p>
            <a:pPr lvl="1" marL="518040" indent="-259200" algn="ctr">
              <a:lnSpc>
                <a:spcPts val="2880"/>
              </a:lnSpc>
              <a:buClr>
                <a:srgbClr val="545454"/>
              </a:buClr>
              <a:buFont typeface="Arial"/>
              <a:buChar char="•"/>
            </a:pPr>
            <a:r>
              <a:rPr b="0" lang="en-US" sz="2400" spc="-1" strike="noStrike">
                <a:solidFill>
                  <a:srgbClr val="545454"/>
                </a:solidFill>
                <a:latin typeface="DM Sans"/>
              </a:rPr>
              <a:t>Seppur le </a:t>
            </a:r>
            <a:r>
              <a:rPr b="0" lang="en-US" sz="2400" spc="-1" strike="noStrike">
                <a:solidFill>
                  <a:srgbClr val="545454"/>
                </a:solidFill>
                <a:latin typeface="DM Sans Bold"/>
              </a:rPr>
              <a:t>metriche</a:t>
            </a:r>
            <a:r>
              <a:rPr b="0" lang="en-US" sz="2400" spc="-1" strike="noStrike">
                <a:solidFill>
                  <a:srgbClr val="545454"/>
                </a:solidFill>
                <a:latin typeface="DM Sans"/>
              </a:rPr>
              <a:t> della </a:t>
            </a:r>
            <a:r>
              <a:rPr b="0" lang="en-US" sz="2400" spc="-1" strike="noStrike">
                <a:solidFill>
                  <a:srgbClr val="545454"/>
                </a:solidFill>
                <a:latin typeface="DM Sans Bold"/>
              </a:rPr>
              <a:t>SOM</a:t>
            </a:r>
            <a:r>
              <a:rPr b="0" lang="en-US" sz="2400" spc="-1" strike="noStrike">
                <a:solidFill>
                  <a:srgbClr val="545454"/>
                </a:solidFill>
                <a:latin typeface="DM Sans"/>
              </a:rPr>
              <a:t> risultano </a:t>
            </a:r>
            <a:r>
              <a:rPr b="0" lang="en-US" sz="2400" spc="-1" strike="noStrike">
                <a:solidFill>
                  <a:srgbClr val="545454"/>
                </a:solidFill>
                <a:latin typeface="DM Sans Bold"/>
              </a:rPr>
              <a:t>inferiori</a:t>
            </a:r>
            <a:r>
              <a:rPr b="0" lang="en-US" sz="2400" spc="-1" strike="noStrike">
                <a:solidFill>
                  <a:srgbClr val="545454"/>
                </a:solidFill>
                <a:latin typeface="DM Sans"/>
              </a:rPr>
              <a:t> rispetto alla </a:t>
            </a:r>
            <a:r>
              <a:rPr b="0" lang="en-US" sz="2400" spc="-1" strike="noStrike">
                <a:solidFill>
                  <a:srgbClr val="545454"/>
                </a:solidFill>
                <a:latin typeface="DM Sans Bold"/>
              </a:rPr>
              <a:t>Random</a:t>
            </a:r>
            <a:r>
              <a:rPr b="0" lang="en-US" sz="2400" spc="-1" strike="noStrike">
                <a:solidFill>
                  <a:srgbClr val="545454"/>
                </a:solidFill>
                <a:latin typeface="DM Sans"/>
              </a:rPr>
              <a:t> </a:t>
            </a:r>
            <a:r>
              <a:rPr b="0" lang="en-US" sz="2400" spc="-1" strike="noStrike">
                <a:solidFill>
                  <a:srgbClr val="545454"/>
                </a:solidFill>
                <a:latin typeface="DM Sans Bold"/>
              </a:rPr>
              <a:t>Forest</a:t>
            </a:r>
            <a:r>
              <a:rPr b="0" lang="en-US" sz="2400" spc="-1" strike="noStrike">
                <a:solidFill>
                  <a:srgbClr val="545454"/>
                </a:solidFill>
                <a:latin typeface="DM Sans"/>
              </a:rPr>
              <a:t>, ha </a:t>
            </a:r>
            <a:r>
              <a:rPr b="0" lang="en-US" sz="2400" spc="-1" strike="noStrike">
                <a:solidFill>
                  <a:srgbClr val="545454"/>
                </a:solidFill>
                <a:latin typeface="DM Sans Bold"/>
              </a:rPr>
              <a:t>dimostrato</a:t>
            </a:r>
            <a:r>
              <a:rPr b="0" lang="en-US" sz="2400" spc="-1" strike="noStrike">
                <a:solidFill>
                  <a:srgbClr val="545454"/>
                </a:solidFill>
                <a:latin typeface="DM Sans"/>
              </a:rPr>
              <a:t> ottime </a:t>
            </a:r>
            <a:r>
              <a:rPr b="0" lang="en-US" sz="2400" spc="-1" strike="noStrike">
                <a:solidFill>
                  <a:srgbClr val="545454"/>
                </a:solidFill>
                <a:latin typeface="DM Sans Bold"/>
              </a:rPr>
              <a:t>capacità</a:t>
            </a:r>
            <a:r>
              <a:rPr b="0" lang="en-US" sz="2400" spc="-1" strike="noStrike">
                <a:solidFill>
                  <a:srgbClr val="545454"/>
                </a:solidFill>
                <a:latin typeface="DM Sans"/>
              </a:rPr>
              <a:t> nella </a:t>
            </a:r>
            <a:r>
              <a:rPr b="0" lang="en-US" sz="2400" spc="-1" strike="noStrike">
                <a:solidFill>
                  <a:srgbClr val="545454"/>
                </a:solidFill>
                <a:latin typeface="DM Sans Bold"/>
              </a:rPr>
              <a:t>classificazione</a:t>
            </a:r>
            <a:r>
              <a:rPr b="0" lang="en-US" sz="2400" spc="-1" strike="noStrike">
                <a:solidFill>
                  <a:srgbClr val="545454"/>
                </a:solidFill>
                <a:latin typeface="DM Sans"/>
              </a:rPr>
              <a:t>, e </a:t>
            </a:r>
            <a:r>
              <a:rPr b="0" lang="en-US" sz="2400" spc="-1" strike="noStrike">
                <a:solidFill>
                  <a:srgbClr val="545454"/>
                </a:solidFill>
                <a:latin typeface="DM Sans Bold"/>
              </a:rPr>
              <a:t>generalizzazione</a:t>
            </a:r>
            <a:r>
              <a:rPr b="0" lang="en-US" sz="2400" spc="-1" strike="noStrike">
                <a:solidFill>
                  <a:srgbClr val="545454"/>
                </a:solidFill>
                <a:latin typeface="DM Sans"/>
              </a:rPr>
              <a:t> del problema. </a:t>
            </a:r>
            <a:endParaRPr b="0" lang="en-GB" sz="2400" spc="-1" strike="noStrike">
              <a:latin typeface="Arial"/>
            </a:endParaRPr>
          </a:p>
          <a:p>
            <a:pPr algn="ctr">
              <a:lnSpc>
                <a:spcPts val="2880"/>
              </a:lnSpc>
              <a:buNone/>
            </a:pPr>
            <a:endParaRPr b="0" lang="en-GB" sz="2400" spc="-1" strike="noStrike">
              <a:latin typeface="Arial"/>
            </a:endParaRPr>
          </a:p>
          <a:p>
            <a:pPr lvl="1" marL="518040" indent="-259200" algn="ctr">
              <a:lnSpc>
                <a:spcPts val="2880"/>
              </a:lnSpc>
              <a:buClr>
                <a:srgbClr val="545454"/>
              </a:buClr>
              <a:buFont typeface="Arial"/>
              <a:buChar char="•"/>
            </a:pPr>
            <a:r>
              <a:rPr b="0" lang="en-US" sz="2400" spc="-1" strike="noStrike">
                <a:solidFill>
                  <a:srgbClr val="545454"/>
                </a:solidFill>
                <a:latin typeface="Calibri"/>
                <a:ea typeface="Calibri"/>
              </a:rPr>
              <a:t>L’impiego della </a:t>
            </a:r>
            <a:r>
              <a:rPr b="1" lang="en-US" sz="2400" spc="-1" strike="noStrike">
                <a:solidFill>
                  <a:srgbClr val="545454"/>
                </a:solidFill>
                <a:latin typeface="Calibri"/>
                <a:ea typeface="Calibri"/>
              </a:rPr>
              <a:t>SOM </a:t>
            </a:r>
            <a:r>
              <a:rPr b="0" lang="en-US" sz="2400" spc="-1" strike="noStrike">
                <a:solidFill>
                  <a:srgbClr val="545454"/>
                </a:solidFill>
                <a:latin typeface="Calibri"/>
                <a:ea typeface="Calibri"/>
              </a:rPr>
              <a:t>ha mostrato il </a:t>
            </a:r>
            <a:r>
              <a:rPr b="1" lang="en-US" sz="2400" spc="-1" strike="noStrike">
                <a:solidFill>
                  <a:srgbClr val="545454"/>
                </a:solidFill>
                <a:latin typeface="Calibri"/>
                <a:ea typeface="Calibri"/>
              </a:rPr>
              <a:t>potenziale </a:t>
            </a:r>
            <a:r>
              <a:rPr b="0" lang="en-US" sz="2400" spc="-1" strike="noStrike">
                <a:solidFill>
                  <a:srgbClr val="545454"/>
                </a:solidFill>
                <a:latin typeface="Calibri"/>
                <a:ea typeface="Calibri"/>
              </a:rPr>
              <a:t>di questo metodo attraverso la </a:t>
            </a:r>
            <a:r>
              <a:rPr b="1" lang="en-US" sz="2400" spc="-1" strike="noStrike">
                <a:solidFill>
                  <a:srgbClr val="545454"/>
                </a:solidFill>
                <a:latin typeface="Calibri"/>
                <a:ea typeface="Calibri"/>
              </a:rPr>
              <a:t>visualizzazione dei dati </a:t>
            </a:r>
            <a:r>
              <a:rPr b="0" lang="en-US" sz="2400" spc="-1" strike="noStrike">
                <a:solidFill>
                  <a:srgbClr val="545454"/>
                </a:solidFill>
                <a:latin typeface="Calibri"/>
                <a:ea typeface="Calibri"/>
              </a:rPr>
              <a:t>e alla </a:t>
            </a:r>
            <a:r>
              <a:rPr b="1" lang="en-US" sz="2400" spc="-1" strike="noStrike">
                <a:solidFill>
                  <a:srgbClr val="545454"/>
                </a:solidFill>
                <a:latin typeface="Calibri"/>
                <a:ea typeface="Calibri"/>
              </a:rPr>
              <a:t>riduzione della dimensionalità</a:t>
            </a:r>
            <a:r>
              <a:rPr b="0" lang="en-US" sz="2400" spc="-1" strike="noStrike">
                <a:solidFill>
                  <a:srgbClr val="545454"/>
                </a:solidFill>
                <a:latin typeface="Calibri"/>
                <a:ea typeface="Calibri"/>
              </a:rPr>
              <a:t>, dando luogo a spunti per </a:t>
            </a:r>
            <a:r>
              <a:rPr b="1" lang="en-US" sz="2400" spc="-1" strike="noStrike">
                <a:solidFill>
                  <a:srgbClr val="545454"/>
                </a:solidFill>
                <a:latin typeface="Calibri"/>
                <a:ea typeface="Calibri"/>
              </a:rPr>
              <a:t>sviluppi futuri</a:t>
            </a:r>
            <a:r>
              <a:rPr b="0" lang="en-US" sz="2400" spc="-1" strike="noStrike">
                <a:solidFill>
                  <a:srgbClr val="545454"/>
                </a:solidFill>
                <a:latin typeface="Calibri"/>
                <a:ea typeface="Calibri"/>
              </a:rPr>
              <a:t>.</a:t>
            </a:r>
            <a:endParaRPr b="0" lang="en-GB" sz="2400" spc="-1" strike="noStrike">
              <a:latin typeface="Arial"/>
            </a:endParaRPr>
          </a:p>
        </p:txBody>
      </p:sp>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Box 2"/>
          <p:cNvSpPr/>
          <p:nvPr/>
        </p:nvSpPr>
        <p:spPr>
          <a:xfrm>
            <a:off x="3834000" y="3187800"/>
            <a:ext cx="10619640" cy="1270080"/>
          </a:xfrm>
          <a:prstGeom prst="rect">
            <a:avLst/>
          </a:prstGeom>
          <a:noFill/>
          <a:ln w="0">
            <a:noFill/>
          </a:ln>
        </p:spPr>
        <p:style>
          <a:lnRef idx="0"/>
          <a:fillRef idx="0"/>
          <a:effectRef idx="0"/>
          <a:fontRef idx="minor"/>
        </p:style>
        <p:txBody>
          <a:bodyPr lIns="0" rIns="0" tIns="0" bIns="0" anchor="t">
            <a:spAutoFit/>
          </a:bodyPr>
          <a:p>
            <a:pPr algn="ctr">
              <a:lnSpc>
                <a:spcPts val="9998"/>
              </a:lnSpc>
              <a:buNone/>
            </a:pPr>
            <a:r>
              <a:rPr b="0" lang="en-US" sz="10000" spc="-1" strike="noStrike">
                <a:solidFill>
                  <a:srgbClr val="227c9d"/>
                </a:solidFill>
                <a:latin typeface="Kollektif Bold"/>
              </a:rPr>
              <a:t>SVILUPPI FUTURI</a:t>
            </a:r>
            <a:endParaRPr b="0" lang="en-GB" sz="10000" spc="-1" strike="noStrike">
              <a:latin typeface="Arial"/>
            </a:endParaRPr>
          </a:p>
        </p:txBody>
      </p:sp>
      <p:sp>
        <p:nvSpPr>
          <p:cNvPr id="528" name="Freeform 3"/>
          <p:cNvSpPr/>
          <p:nvPr/>
        </p:nvSpPr>
        <p:spPr>
          <a:xfrm>
            <a:off x="172040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529" name="Freeform 4"/>
          <p:cNvSpPr/>
          <p:nvPr/>
        </p:nvSpPr>
        <p:spPr>
          <a:xfrm>
            <a:off x="172040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530" name="Freeform 5"/>
          <p:cNvSpPr/>
          <p:nvPr/>
        </p:nvSpPr>
        <p:spPr>
          <a:xfrm flipH="1" flipV="1" rot="5400000">
            <a:off x="17204400" y="21124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531" name="Freeform 6"/>
          <p:cNvSpPr/>
          <p:nvPr/>
        </p:nvSpPr>
        <p:spPr>
          <a:xfrm>
            <a:off x="161204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532" name="Freeform 7"/>
          <p:cNvSpPr/>
          <p:nvPr/>
        </p:nvSpPr>
        <p:spPr>
          <a:xfrm rot="5400000">
            <a:off x="150368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533" name="Freeform 8"/>
          <p:cNvSpPr/>
          <p:nvPr/>
        </p:nvSpPr>
        <p:spPr>
          <a:xfrm rot="10800000">
            <a:off x="16120440" y="21128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534" name="Freeform 9"/>
          <p:cNvSpPr/>
          <p:nvPr/>
        </p:nvSpPr>
        <p:spPr>
          <a:xfrm flipH="1" flipV="1" rot="10800000">
            <a:off x="15036840" y="211284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7"/>
            <a:srcRect/>
            <a:stretch/>
          </a:blipFill>
          <a:ln w="0">
            <a:noFill/>
          </a:ln>
        </p:spPr>
        <p:style>
          <a:lnRef idx="0"/>
          <a:fillRef idx="0"/>
          <a:effectRef idx="0"/>
          <a:fontRef idx="minor"/>
        </p:style>
      </p:sp>
      <p:sp>
        <p:nvSpPr>
          <p:cNvPr id="535" name="Freeform 10"/>
          <p:cNvSpPr/>
          <p:nvPr/>
        </p:nvSpPr>
        <p:spPr>
          <a:xfrm flipH="1" flipV="1" rot="5400000">
            <a:off x="12771000" y="-550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8"/>
            <a:srcRect/>
            <a:stretch/>
          </a:blipFill>
          <a:ln w="0">
            <a:noFill/>
          </a:ln>
        </p:spPr>
        <p:style>
          <a:lnRef idx="0"/>
          <a:fillRef idx="0"/>
          <a:effectRef idx="0"/>
          <a:fontRef idx="minor"/>
        </p:style>
      </p:sp>
      <p:sp>
        <p:nvSpPr>
          <p:cNvPr id="536" name="Freeform 11"/>
          <p:cNvSpPr/>
          <p:nvPr/>
        </p:nvSpPr>
        <p:spPr>
          <a:xfrm flipH="1" flipV="1" rot="10800000">
            <a:off x="12771000" y="10288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9"/>
            <a:srcRect/>
            <a:stretch/>
          </a:blipFill>
          <a:ln w="0">
            <a:noFill/>
          </a:ln>
        </p:spPr>
        <p:style>
          <a:lnRef idx="0"/>
          <a:fillRef idx="0"/>
          <a:effectRef idx="0"/>
          <a:fontRef idx="minor"/>
        </p:style>
      </p:sp>
      <p:sp>
        <p:nvSpPr>
          <p:cNvPr id="537" name="Freeform 12"/>
          <p:cNvSpPr/>
          <p:nvPr/>
        </p:nvSpPr>
        <p:spPr>
          <a:xfrm rot="10800000">
            <a:off x="9720" y="7044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538" name="Freeform 13"/>
          <p:cNvSpPr/>
          <p:nvPr/>
        </p:nvSpPr>
        <p:spPr>
          <a:xfrm>
            <a:off x="1083960" y="70725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539" name="Freeform 14"/>
          <p:cNvSpPr/>
          <p:nvPr/>
        </p:nvSpPr>
        <p:spPr>
          <a:xfrm>
            <a:off x="0" y="81565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540" name="Freeform 15"/>
          <p:cNvSpPr/>
          <p:nvPr/>
        </p:nvSpPr>
        <p:spPr>
          <a:xfrm rot="10800000">
            <a:off x="3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3"/>
            <a:srcRect/>
            <a:stretch/>
          </a:blipFill>
          <a:ln w="0">
            <a:noFill/>
          </a:ln>
        </p:spPr>
        <p:style>
          <a:lnRef idx="0"/>
          <a:fillRef idx="0"/>
          <a:effectRef idx="0"/>
          <a:fontRef idx="minor"/>
        </p:style>
      </p:sp>
      <p:sp>
        <p:nvSpPr>
          <p:cNvPr id="541" name="Freeform 16"/>
          <p:cNvSpPr/>
          <p:nvPr/>
        </p:nvSpPr>
        <p:spPr>
          <a:xfrm rot="16200000">
            <a:off x="10839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4"/>
            <a:srcRect/>
            <a:stretch/>
          </a:blipFill>
          <a:ln w="0">
            <a:noFill/>
          </a:ln>
        </p:spPr>
        <p:style>
          <a:lnRef idx="0"/>
          <a:fillRef idx="0"/>
          <a:effectRef idx="0"/>
          <a:fontRef idx="minor"/>
        </p:style>
      </p:sp>
      <p:sp>
        <p:nvSpPr>
          <p:cNvPr id="542" name="Freeform 17"/>
          <p:cNvSpPr/>
          <p:nvPr/>
        </p:nvSpPr>
        <p:spPr>
          <a:xfrm rot="10800000">
            <a:off x="3322080" y="92692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5"/>
            <a:srcRect/>
            <a:stretch/>
          </a:blipFill>
          <a:ln w="0">
            <a:noFill/>
          </a:ln>
        </p:spPr>
        <p:style>
          <a:lnRef idx="0"/>
          <a:fillRef idx="0"/>
          <a:effectRef idx="0"/>
          <a:fontRef idx="minor"/>
        </p:style>
      </p:sp>
      <p:sp>
        <p:nvSpPr>
          <p:cNvPr id="543" name="Freeform 18"/>
          <p:cNvSpPr/>
          <p:nvPr/>
        </p:nvSpPr>
        <p:spPr>
          <a:xfrm>
            <a:off x="3321720" y="81849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6"/>
            <a:srcRect/>
            <a:stretch/>
          </a:blipFill>
          <a:ln w="0">
            <a:noFill/>
          </a:ln>
        </p:spPr>
        <p:style>
          <a:lnRef idx="0"/>
          <a:fillRef idx="0"/>
          <a:effectRef idx="0"/>
          <a:fontRef idx="minor"/>
        </p:style>
      </p:sp>
      <p:sp>
        <p:nvSpPr>
          <p:cNvPr id="544" name="Freeform 19"/>
          <p:cNvSpPr/>
          <p:nvPr/>
        </p:nvSpPr>
        <p:spPr>
          <a:xfrm rot="5400000">
            <a:off x="4405680" y="92689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7"/>
            <a:srcRect/>
            <a:stretch/>
          </a:blipFill>
          <a:ln w="0">
            <a:noFill/>
          </a:ln>
        </p:spPr>
        <p:style>
          <a:lnRef idx="0"/>
          <a:fillRef idx="0"/>
          <a:effectRef idx="0"/>
          <a:fontRef idx="minor"/>
        </p:style>
      </p:sp>
      <p:grpSp>
        <p:nvGrpSpPr>
          <p:cNvPr id="545" name="Group 20"/>
          <p:cNvGrpSpPr/>
          <p:nvPr/>
        </p:nvGrpSpPr>
        <p:grpSpPr>
          <a:xfrm>
            <a:off x="14207040" y="5474880"/>
            <a:ext cx="7763760" cy="7764120"/>
            <a:chOff x="14207040" y="5474880"/>
            <a:chExt cx="7763760" cy="7764120"/>
          </a:xfrm>
        </p:grpSpPr>
        <p:sp>
          <p:nvSpPr>
            <p:cNvPr id="546" name="Freeform 21"/>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547" name="TextBox 22"/>
            <p:cNvSpPr/>
            <p:nvPr/>
          </p:nvSpPr>
          <p:spPr>
            <a:xfrm rot="2700000">
              <a:off x="13801680" y="8974440"/>
              <a:ext cx="7414920" cy="1924920"/>
            </a:xfrm>
            <a:prstGeom prst="rect">
              <a:avLst/>
            </a:prstGeom>
            <a:noFill/>
            <a:ln w="0">
              <a:noFill/>
            </a:ln>
          </p:spPr>
          <p:style>
            <a:lnRef idx="0"/>
            <a:fillRef idx="0"/>
            <a:effectRef idx="0"/>
            <a:fontRef idx="minor"/>
          </p:style>
        </p:sp>
      </p:grpSp>
      <p:sp>
        <p:nvSpPr>
          <p:cNvPr id="548" name="AutoShape 23"/>
          <p:cNvSpPr/>
          <p:nvPr/>
        </p:nvSpPr>
        <p:spPr>
          <a:xfrm>
            <a:off x="13918320" y="8394120"/>
            <a:ext cx="5185440" cy="5132520"/>
          </a:xfrm>
          <a:prstGeom prst="line">
            <a:avLst/>
          </a:prstGeom>
          <a:ln w="28575">
            <a:solidFill>
              <a:srgbClr val="8ca9ad"/>
            </a:solidFill>
            <a:round/>
          </a:ln>
        </p:spPr>
        <p:style>
          <a:lnRef idx="0"/>
          <a:fillRef idx="0"/>
          <a:effectRef idx="0"/>
          <a:fontRef idx="minor"/>
        </p:style>
      </p:sp>
      <p:sp>
        <p:nvSpPr>
          <p:cNvPr id="549" name="AutoShape 24"/>
          <p:cNvSpPr/>
          <p:nvPr/>
        </p:nvSpPr>
        <p:spPr>
          <a:xfrm>
            <a:off x="13704480" y="8706600"/>
            <a:ext cx="5038920" cy="5038920"/>
          </a:xfrm>
          <a:prstGeom prst="line">
            <a:avLst/>
          </a:prstGeom>
          <a:ln w="28575">
            <a:solidFill>
              <a:srgbClr val="8ca9ad"/>
            </a:solidFill>
            <a:round/>
          </a:ln>
        </p:spPr>
        <p:style>
          <a:lnRef idx="0"/>
          <a:fillRef idx="0"/>
          <a:effectRef idx="0"/>
          <a:fontRef idx="minor"/>
        </p:style>
      </p:sp>
      <p:sp>
        <p:nvSpPr>
          <p:cNvPr id="550" name="AutoShape 25"/>
          <p:cNvSpPr/>
          <p:nvPr/>
        </p:nvSpPr>
        <p:spPr>
          <a:xfrm>
            <a:off x="13524840" y="9065160"/>
            <a:ext cx="4867200" cy="4867200"/>
          </a:xfrm>
          <a:prstGeom prst="line">
            <a:avLst/>
          </a:prstGeom>
          <a:ln w="28575">
            <a:solidFill>
              <a:srgbClr val="8ca9ad"/>
            </a:solidFill>
            <a:round/>
          </a:ln>
        </p:spPr>
        <p:style>
          <a:lnRef idx="0"/>
          <a:fillRef idx="0"/>
          <a:effectRef idx="0"/>
          <a:fontRef idx="minor"/>
        </p:style>
      </p:sp>
      <p:sp>
        <p:nvSpPr>
          <p:cNvPr id="551" name="AutoShape 26"/>
          <p:cNvSpPr/>
          <p:nvPr/>
        </p:nvSpPr>
        <p:spPr>
          <a:xfrm>
            <a:off x="13398120" y="9451440"/>
            <a:ext cx="4690800" cy="4690440"/>
          </a:xfrm>
          <a:prstGeom prst="line">
            <a:avLst/>
          </a:prstGeom>
          <a:ln w="28575">
            <a:solidFill>
              <a:srgbClr val="8ca9ad"/>
            </a:solidFill>
            <a:round/>
          </a:ln>
        </p:spPr>
        <p:style>
          <a:lnRef idx="0"/>
          <a:fillRef idx="0"/>
          <a:effectRef idx="0"/>
          <a:fontRef idx="minor"/>
        </p:style>
      </p:sp>
      <p:sp>
        <p:nvSpPr>
          <p:cNvPr id="552" name="AutoShape 27"/>
          <p:cNvSpPr/>
          <p:nvPr/>
        </p:nvSpPr>
        <p:spPr>
          <a:xfrm>
            <a:off x="13254480" y="9891000"/>
            <a:ext cx="4347720" cy="4347720"/>
          </a:xfrm>
          <a:prstGeom prst="line">
            <a:avLst/>
          </a:prstGeom>
          <a:ln w="28575">
            <a:solidFill>
              <a:srgbClr val="8ca9ad"/>
            </a:solidFill>
            <a:round/>
          </a:ln>
        </p:spPr>
        <p:style>
          <a:lnRef idx="0"/>
          <a:fillRef idx="0"/>
          <a:effectRef idx="0"/>
          <a:fontRef idx="minor"/>
        </p:style>
      </p:sp>
      <p:grpSp>
        <p:nvGrpSpPr>
          <p:cNvPr id="553" name="Group 28"/>
          <p:cNvGrpSpPr/>
          <p:nvPr/>
        </p:nvGrpSpPr>
        <p:grpSpPr>
          <a:xfrm>
            <a:off x="-1550880" y="-5193000"/>
            <a:ext cx="7764120" cy="7763760"/>
            <a:chOff x="-1550880" y="-5193000"/>
            <a:chExt cx="7764120" cy="7763760"/>
          </a:xfrm>
        </p:grpSpPr>
        <p:sp>
          <p:nvSpPr>
            <p:cNvPr id="554" name="Freeform 29"/>
            <p:cNvSpPr/>
            <p:nvPr/>
          </p:nvSpPr>
          <p:spPr>
            <a:xfrm rot="2700000">
              <a:off x="-1375920" y="-30931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555" name="TextBox 30"/>
            <p:cNvSpPr/>
            <p:nvPr/>
          </p:nvSpPr>
          <p:spPr>
            <a:xfrm rot="2700000">
              <a:off x="-1955880" y="-1693440"/>
              <a:ext cx="7414920" cy="1924920"/>
            </a:xfrm>
            <a:prstGeom prst="rect">
              <a:avLst/>
            </a:prstGeom>
            <a:noFill/>
            <a:ln w="0">
              <a:noFill/>
            </a:ln>
          </p:spPr>
          <p:style>
            <a:lnRef idx="0"/>
            <a:fillRef idx="0"/>
            <a:effectRef idx="0"/>
            <a:fontRef idx="minor"/>
          </p:style>
        </p:sp>
      </p:grpSp>
      <p:sp>
        <p:nvSpPr>
          <p:cNvPr id="556" name="AutoShape 31"/>
          <p:cNvSpPr/>
          <p:nvPr/>
        </p:nvSpPr>
        <p:spPr>
          <a:xfrm>
            <a:off x="-1838880" y="-2273760"/>
            <a:ext cx="5185080" cy="5132520"/>
          </a:xfrm>
          <a:prstGeom prst="line">
            <a:avLst/>
          </a:prstGeom>
          <a:ln w="28575">
            <a:solidFill>
              <a:srgbClr val="8ca9ad"/>
            </a:solidFill>
            <a:round/>
          </a:ln>
        </p:spPr>
        <p:style>
          <a:lnRef idx="0"/>
          <a:fillRef idx="0"/>
          <a:effectRef idx="0"/>
          <a:fontRef idx="minor"/>
        </p:style>
      </p:sp>
      <p:sp>
        <p:nvSpPr>
          <p:cNvPr id="557" name="AutoShape 32"/>
          <p:cNvSpPr/>
          <p:nvPr/>
        </p:nvSpPr>
        <p:spPr>
          <a:xfrm>
            <a:off x="-2052720" y="-1960920"/>
            <a:ext cx="5038560" cy="5038560"/>
          </a:xfrm>
          <a:prstGeom prst="line">
            <a:avLst/>
          </a:prstGeom>
          <a:ln w="28575">
            <a:solidFill>
              <a:srgbClr val="8ca9ad"/>
            </a:solidFill>
            <a:round/>
          </a:ln>
        </p:spPr>
        <p:style>
          <a:lnRef idx="0"/>
          <a:fillRef idx="0"/>
          <a:effectRef idx="0"/>
          <a:fontRef idx="minor"/>
        </p:style>
      </p:sp>
      <p:sp>
        <p:nvSpPr>
          <p:cNvPr id="558" name="AutoShape 33"/>
          <p:cNvSpPr/>
          <p:nvPr/>
        </p:nvSpPr>
        <p:spPr>
          <a:xfrm>
            <a:off x="-2232360" y="-1602360"/>
            <a:ext cx="4866840" cy="4866840"/>
          </a:xfrm>
          <a:prstGeom prst="line">
            <a:avLst/>
          </a:prstGeom>
          <a:ln w="28575">
            <a:solidFill>
              <a:srgbClr val="8ca9ad"/>
            </a:solidFill>
            <a:round/>
          </a:ln>
        </p:spPr>
        <p:style>
          <a:lnRef idx="0"/>
          <a:fillRef idx="0"/>
          <a:effectRef idx="0"/>
          <a:fontRef idx="minor"/>
        </p:style>
      </p:sp>
      <p:sp>
        <p:nvSpPr>
          <p:cNvPr id="559" name="AutoShape 34"/>
          <p:cNvSpPr/>
          <p:nvPr/>
        </p:nvSpPr>
        <p:spPr>
          <a:xfrm>
            <a:off x="-2359080" y="-1216080"/>
            <a:ext cx="4690080" cy="4690080"/>
          </a:xfrm>
          <a:prstGeom prst="line">
            <a:avLst/>
          </a:prstGeom>
          <a:ln w="28575">
            <a:solidFill>
              <a:srgbClr val="8ca9ad"/>
            </a:solidFill>
            <a:round/>
          </a:ln>
        </p:spPr>
        <p:style>
          <a:lnRef idx="0"/>
          <a:fillRef idx="0"/>
          <a:effectRef idx="0"/>
          <a:fontRef idx="minor"/>
        </p:style>
      </p:sp>
      <p:sp>
        <p:nvSpPr>
          <p:cNvPr id="560" name="AutoShape 35"/>
          <p:cNvSpPr/>
          <p:nvPr/>
        </p:nvSpPr>
        <p:spPr>
          <a:xfrm>
            <a:off x="-2502720" y="-776520"/>
            <a:ext cx="4347000" cy="4347360"/>
          </a:xfrm>
          <a:prstGeom prst="line">
            <a:avLst/>
          </a:prstGeom>
          <a:ln w="28575">
            <a:solidFill>
              <a:srgbClr val="8ca9ad"/>
            </a:solidFill>
            <a:round/>
          </a:ln>
        </p:spPr>
        <p:style>
          <a:lnRef idx="0"/>
          <a:fillRef idx="0"/>
          <a:effectRef idx="0"/>
          <a:fontRef idx="minor"/>
        </p:style>
      </p:sp>
      <p:sp>
        <p:nvSpPr>
          <p:cNvPr id="561" name="AutoShape 36"/>
          <p:cNvSpPr/>
          <p:nvPr/>
        </p:nvSpPr>
        <p:spPr>
          <a:xfrm>
            <a:off x="-2623680" y="-332640"/>
            <a:ext cx="3963240" cy="3985200"/>
          </a:xfrm>
          <a:prstGeom prst="line">
            <a:avLst/>
          </a:prstGeom>
          <a:ln w="28575">
            <a:solidFill>
              <a:srgbClr val="8ca9ad"/>
            </a:solidFill>
            <a:round/>
          </a:ln>
        </p:spPr>
        <p:style>
          <a:lnRef idx="0"/>
          <a:fillRef idx="0"/>
          <a:effectRef idx="0"/>
          <a:fontRef idx="minor"/>
        </p:style>
      </p:sp>
      <p:sp>
        <p:nvSpPr>
          <p:cNvPr id="562" name="AutoShape 37"/>
          <p:cNvSpPr/>
          <p:nvPr/>
        </p:nvSpPr>
        <p:spPr>
          <a:xfrm>
            <a:off x="-2597760" y="228600"/>
            <a:ext cx="3376800" cy="3359880"/>
          </a:xfrm>
          <a:prstGeom prst="line">
            <a:avLst/>
          </a:prstGeom>
          <a:ln w="28575">
            <a:solidFill>
              <a:srgbClr val="8ca9ad"/>
            </a:solidFill>
            <a:round/>
          </a:ln>
        </p:spPr>
        <p:style>
          <a:lnRef idx="0"/>
          <a:fillRef idx="0"/>
          <a:effectRef idx="0"/>
          <a:fontRef idx="minor"/>
        </p:style>
      </p:sp>
      <p:sp>
        <p:nvSpPr>
          <p:cNvPr id="563" name="AutoShape 38"/>
          <p:cNvSpPr/>
          <p:nvPr/>
        </p:nvSpPr>
        <p:spPr>
          <a:xfrm>
            <a:off x="-2509560" y="905760"/>
            <a:ext cx="2628360" cy="2671920"/>
          </a:xfrm>
          <a:prstGeom prst="line">
            <a:avLst/>
          </a:prstGeom>
          <a:ln w="28575">
            <a:solidFill>
              <a:srgbClr val="8ca9ad"/>
            </a:solidFill>
            <a:round/>
          </a:ln>
        </p:spPr>
        <p:style>
          <a:lnRef idx="0"/>
          <a:fillRef idx="0"/>
          <a:effectRef idx="0"/>
          <a:fontRef idx="minor"/>
        </p:style>
      </p:sp>
      <p:grpSp>
        <p:nvGrpSpPr>
          <p:cNvPr id="564" name="Group 39"/>
          <p:cNvGrpSpPr/>
          <p:nvPr/>
        </p:nvGrpSpPr>
        <p:grpSpPr>
          <a:xfrm>
            <a:off x="3346200" y="5107680"/>
            <a:ext cx="14436720" cy="2536200"/>
            <a:chOff x="3346200" y="5107680"/>
            <a:chExt cx="14436720" cy="2536200"/>
          </a:xfrm>
        </p:grpSpPr>
        <p:sp>
          <p:nvSpPr>
            <p:cNvPr id="565" name="Freeform 40"/>
            <p:cNvSpPr/>
            <p:nvPr/>
          </p:nvSpPr>
          <p:spPr>
            <a:xfrm rot="19714800">
              <a:off x="11055960" y="6379920"/>
              <a:ext cx="1775880" cy="501480"/>
            </a:xfrm>
            <a:custGeom>
              <a:avLst/>
              <a:gdLst/>
              <a:ahLst/>
              <a:rect l="l" t="t" r="r" b="b"/>
              <a:pathLst>
                <a:path w="2368500" h="669101">
                  <a:moveTo>
                    <a:pt x="0" y="0"/>
                  </a:moveTo>
                  <a:lnTo>
                    <a:pt x="2368499" y="0"/>
                  </a:lnTo>
                  <a:lnTo>
                    <a:pt x="2368499" y="669101"/>
                  </a:lnTo>
                  <a:lnTo>
                    <a:pt x="0" y="669101"/>
                  </a:lnTo>
                  <a:lnTo>
                    <a:pt x="0" y="0"/>
                  </a:lnTo>
                  <a:close/>
                </a:path>
              </a:pathLst>
            </a:custGeom>
            <a:blipFill rotWithShape="0">
              <a:blip r:embed="rId18"/>
              <a:srcRect/>
              <a:stretch/>
            </a:blipFill>
            <a:ln w="0">
              <a:noFill/>
            </a:ln>
          </p:spPr>
          <p:style>
            <a:lnRef idx="0"/>
            <a:fillRef idx="0"/>
            <a:effectRef idx="0"/>
            <a:fontRef idx="minor"/>
          </p:style>
        </p:sp>
        <p:sp>
          <p:nvSpPr>
            <p:cNvPr id="566" name="TextBox 41"/>
            <p:cNvSpPr/>
            <p:nvPr/>
          </p:nvSpPr>
          <p:spPr>
            <a:xfrm>
              <a:off x="3346200" y="5823720"/>
              <a:ext cx="2556360" cy="948600"/>
            </a:xfrm>
            <a:prstGeom prst="rect">
              <a:avLst/>
            </a:prstGeom>
            <a:noFill/>
            <a:ln w="0">
              <a:noFill/>
            </a:ln>
          </p:spPr>
          <p:style>
            <a:lnRef idx="0"/>
            <a:fillRef idx="0"/>
            <a:effectRef idx="0"/>
            <a:fontRef idx="minor"/>
          </p:style>
          <p:txBody>
            <a:bodyPr lIns="0" rIns="0" tIns="0" bIns="0" anchor="t">
              <a:spAutoFit/>
            </a:bodyPr>
            <a:p>
              <a:pPr algn="ctr">
                <a:lnSpc>
                  <a:spcPts val="3736"/>
                </a:lnSpc>
                <a:buNone/>
                <a:tabLst>
                  <a:tab algn="l" pos="0"/>
                </a:tabLst>
              </a:pPr>
              <a:r>
                <a:rPr b="0" lang="en-US" sz="2710" spc="262" strike="noStrike">
                  <a:solidFill>
                    <a:srgbClr val="000000"/>
                  </a:solidFill>
                  <a:latin typeface="DM Sans"/>
                </a:rPr>
                <a:t>MAPPE NON LINEARI</a:t>
              </a:r>
              <a:endParaRPr b="0" lang="en-GB" sz="2710" spc="-1" strike="noStrike">
                <a:latin typeface="Arial"/>
              </a:endParaRPr>
            </a:p>
          </p:txBody>
        </p:sp>
        <p:sp>
          <p:nvSpPr>
            <p:cNvPr id="567" name="TextBox 42"/>
            <p:cNvSpPr/>
            <p:nvPr/>
          </p:nvSpPr>
          <p:spPr>
            <a:xfrm>
              <a:off x="7728480" y="6695280"/>
              <a:ext cx="3435480" cy="948600"/>
            </a:xfrm>
            <a:prstGeom prst="rect">
              <a:avLst/>
            </a:prstGeom>
            <a:noFill/>
            <a:ln w="0">
              <a:noFill/>
            </a:ln>
          </p:spPr>
          <p:style>
            <a:lnRef idx="0"/>
            <a:fillRef idx="0"/>
            <a:effectRef idx="0"/>
            <a:fontRef idx="minor"/>
          </p:style>
          <p:txBody>
            <a:bodyPr lIns="0" rIns="0" tIns="0" bIns="0" anchor="t">
              <a:spAutoFit/>
            </a:bodyPr>
            <a:p>
              <a:pPr algn="ctr">
                <a:lnSpc>
                  <a:spcPts val="3736"/>
                </a:lnSpc>
                <a:buNone/>
                <a:tabLst>
                  <a:tab algn="l" pos="0"/>
                </a:tabLst>
              </a:pPr>
              <a:r>
                <a:rPr b="0" lang="en-US" sz="2710" spc="262" strike="noStrike">
                  <a:solidFill>
                    <a:srgbClr val="231f20"/>
                  </a:solidFill>
                  <a:latin typeface="DM Sans"/>
                </a:rPr>
                <a:t>DATA AUGMENTATION</a:t>
              </a:r>
              <a:endParaRPr b="0" lang="en-GB" sz="2710" spc="-1" strike="noStrike">
                <a:latin typeface="Arial"/>
              </a:endParaRPr>
            </a:p>
          </p:txBody>
        </p:sp>
        <p:sp>
          <p:nvSpPr>
            <p:cNvPr id="568" name="TextBox 43"/>
            <p:cNvSpPr/>
            <p:nvPr/>
          </p:nvSpPr>
          <p:spPr>
            <a:xfrm>
              <a:off x="12729600" y="5107680"/>
              <a:ext cx="5053320" cy="948600"/>
            </a:xfrm>
            <a:prstGeom prst="rect">
              <a:avLst/>
            </a:prstGeom>
            <a:noFill/>
            <a:ln w="0">
              <a:noFill/>
            </a:ln>
          </p:spPr>
          <p:style>
            <a:lnRef idx="0"/>
            <a:fillRef idx="0"/>
            <a:effectRef idx="0"/>
            <a:fontRef idx="minor"/>
          </p:style>
          <p:txBody>
            <a:bodyPr lIns="0" rIns="0" tIns="0" bIns="0" anchor="t">
              <a:spAutoFit/>
            </a:bodyPr>
            <a:p>
              <a:pPr algn="ctr">
                <a:lnSpc>
                  <a:spcPts val="3736"/>
                </a:lnSpc>
                <a:buNone/>
                <a:tabLst>
                  <a:tab algn="l" pos="0"/>
                </a:tabLst>
              </a:pPr>
              <a:r>
                <a:rPr b="0" lang="en-US" sz="2710" spc="262" strike="noStrike">
                  <a:solidFill>
                    <a:srgbClr val="231f20"/>
                  </a:solidFill>
                  <a:latin typeface="DM Sans"/>
                </a:rPr>
                <a:t>APPROFONDIMENTO DELLE CARATTERISTICHE</a:t>
              </a:r>
              <a:endParaRPr b="0" lang="en-GB" sz="2710" spc="-1" strike="noStrike">
                <a:latin typeface="Arial"/>
              </a:endParaRPr>
            </a:p>
          </p:txBody>
        </p:sp>
        <p:sp>
          <p:nvSpPr>
            <p:cNvPr id="569" name="Freeform 44"/>
            <p:cNvSpPr/>
            <p:nvPr/>
          </p:nvSpPr>
          <p:spPr>
            <a:xfrm flipH="1" rot="12628800">
              <a:off x="6235920" y="5995080"/>
              <a:ext cx="1775880" cy="501480"/>
            </a:xfrm>
            <a:custGeom>
              <a:avLst/>
              <a:gdLst/>
              <a:ahLst/>
              <a:rect l="l" t="t" r="r" b="b"/>
              <a:pathLst>
                <a:path w="2368500" h="669101">
                  <a:moveTo>
                    <a:pt x="2368499" y="0"/>
                  </a:moveTo>
                  <a:lnTo>
                    <a:pt x="0" y="0"/>
                  </a:lnTo>
                  <a:lnTo>
                    <a:pt x="0" y="669102"/>
                  </a:lnTo>
                  <a:lnTo>
                    <a:pt x="2368499" y="669102"/>
                  </a:lnTo>
                  <a:lnTo>
                    <a:pt x="2368499" y="0"/>
                  </a:lnTo>
                  <a:close/>
                </a:path>
              </a:pathLst>
            </a:custGeom>
            <a:blipFill rotWithShape="0">
              <a:blip r:embed="rId19"/>
              <a:srcRect/>
              <a:stretch/>
            </a:blipFill>
            <a:ln w="0">
              <a:noFill/>
            </a:ln>
          </p:spPr>
          <p:style>
            <a:lnRef idx="0"/>
            <a:fillRef idx="0"/>
            <a:effectRef idx="0"/>
            <a:fontRef idx="minor"/>
          </p:style>
        </p:sp>
      </p:grpSp>
    </p:spTree>
  </p:cSld>
  <p:transition spd="slow">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Box 2"/>
          <p:cNvSpPr/>
          <p:nvPr/>
        </p:nvSpPr>
        <p:spPr>
          <a:xfrm>
            <a:off x="3834000" y="4189320"/>
            <a:ext cx="10619640" cy="1575000"/>
          </a:xfrm>
          <a:prstGeom prst="rect">
            <a:avLst/>
          </a:prstGeom>
          <a:noFill/>
          <a:ln w="0">
            <a:noFill/>
          </a:ln>
        </p:spPr>
        <p:style>
          <a:lnRef idx="0"/>
          <a:fillRef idx="0"/>
          <a:effectRef idx="0"/>
          <a:fontRef idx="minor"/>
        </p:style>
        <p:txBody>
          <a:bodyPr lIns="0" rIns="0" tIns="0" bIns="0" anchor="t">
            <a:spAutoFit/>
          </a:bodyPr>
          <a:p>
            <a:pPr algn="ctr">
              <a:lnSpc>
                <a:spcPts val="12399"/>
              </a:lnSpc>
              <a:buNone/>
            </a:pPr>
            <a:r>
              <a:rPr b="0" lang="en-US" sz="12400" spc="-1" strike="noStrike">
                <a:solidFill>
                  <a:srgbClr val="227c9d"/>
                </a:solidFill>
                <a:latin typeface="Kollektif Bold"/>
              </a:rPr>
              <a:t>THANK YOU</a:t>
            </a:r>
            <a:endParaRPr b="0" lang="en-GB" sz="12400" spc="-1" strike="noStrike">
              <a:latin typeface="Arial"/>
            </a:endParaRPr>
          </a:p>
        </p:txBody>
      </p:sp>
      <p:sp>
        <p:nvSpPr>
          <p:cNvPr id="571" name="Freeform 3"/>
          <p:cNvSpPr/>
          <p:nvPr/>
        </p:nvSpPr>
        <p:spPr>
          <a:xfrm>
            <a:off x="172040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572" name="Freeform 4"/>
          <p:cNvSpPr/>
          <p:nvPr/>
        </p:nvSpPr>
        <p:spPr>
          <a:xfrm>
            <a:off x="172040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573" name="Freeform 5"/>
          <p:cNvSpPr/>
          <p:nvPr/>
        </p:nvSpPr>
        <p:spPr>
          <a:xfrm flipH="1" flipV="1" rot="5400000">
            <a:off x="17204400" y="21124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574" name="Freeform 6"/>
          <p:cNvSpPr/>
          <p:nvPr/>
        </p:nvSpPr>
        <p:spPr>
          <a:xfrm>
            <a:off x="16120440" y="-55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575" name="Freeform 7"/>
          <p:cNvSpPr/>
          <p:nvPr/>
        </p:nvSpPr>
        <p:spPr>
          <a:xfrm rot="5400000">
            <a:off x="15036840" y="10288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576" name="Freeform 8"/>
          <p:cNvSpPr/>
          <p:nvPr/>
        </p:nvSpPr>
        <p:spPr>
          <a:xfrm rot="10800000">
            <a:off x="16120440" y="21128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577" name="Freeform 9"/>
          <p:cNvSpPr/>
          <p:nvPr/>
        </p:nvSpPr>
        <p:spPr>
          <a:xfrm flipH="1" flipV="1" rot="10800000">
            <a:off x="15036840" y="211284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7"/>
            <a:srcRect/>
            <a:stretch/>
          </a:blipFill>
          <a:ln w="0">
            <a:noFill/>
          </a:ln>
        </p:spPr>
        <p:style>
          <a:lnRef idx="0"/>
          <a:fillRef idx="0"/>
          <a:effectRef idx="0"/>
          <a:fontRef idx="minor"/>
        </p:style>
      </p:sp>
      <p:sp>
        <p:nvSpPr>
          <p:cNvPr id="578" name="Freeform 10"/>
          <p:cNvSpPr/>
          <p:nvPr/>
        </p:nvSpPr>
        <p:spPr>
          <a:xfrm flipH="1" flipV="1" rot="5400000">
            <a:off x="12771000" y="-550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8"/>
            <a:srcRect/>
            <a:stretch/>
          </a:blipFill>
          <a:ln w="0">
            <a:noFill/>
          </a:ln>
        </p:spPr>
        <p:style>
          <a:lnRef idx="0"/>
          <a:fillRef idx="0"/>
          <a:effectRef idx="0"/>
          <a:fontRef idx="minor"/>
        </p:style>
      </p:sp>
      <p:sp>
        <p:nvSpPr>
          <p:cNvPr id="579" name="Freeform 11"/>
          <p:cNvSpPr/>
          <p:nvPr/>
        </p:nvSpPr>
        <p:spPr>
          <a:xfrm flipH="1" flipV="1" rot="10800000">
            <a:off x="12771000" y="102888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9"/>
            <a:srcRect/>
            <a:stretch/>
          </a:blipFill>
          <a:ln w="0">
            <a:noFill/>
          </a:ln>
        </p:spPr>
        <p:style>
          <a:lnRef idx="0"/>
          <a:fillRef idx="0"/>
          <a:effectRef idx="0"/>
          <a:fontRef idx="minor"/>
        </p:style>
      </p:sp>
      <p:sp>
        <p:nvSpPr>
          <p:cNvPr id="580" name="Freeform 12"/>
          <p:cNvSpPr/>
          <p:nvPr/>
        </p:nvSpPr>
        <p:spPr>
          <a:xfrm rot="10800000">
            <a:off x="9720" y="7044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581" name="Freeform 13"/>
          <p:cNvSpPr/>
          <p:nvPr/>
        </p:nvSpPr>
        <p:spPr>
          <a:xfrm>
            <a:off x="1083960" y="70725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582" name="Freeform 14"/>
          <p:cNvSpPr/>
          <p:nvPr/>
        </p:nvSpPr>
        <p:spPr>
          <a:xfrm>
            <a:off x="0" y="81565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583" name="Freeform 15"/>
          <p:cNvSpPr/>
          <p:nvPr/>
        </p:nvSpPr>
        <p:spPr>
          <a:xfrm rot="10800000">
            <a:off x="3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3"/>
            <a:srcRect/>
            <a:stretch/>
          </a:blipFill>
          <a:ln w="0">
            <a:noFill/>
          </a:ln>
        </p:spPr>
        <p:style>
          <a:lnRef idx="0"/>
          <a:fillRef idx="0"/>
          <a:effectRef idx="0"/>
          <a:fontRef idx="minor"/>
        </p:style>
      </p:sp>
      <p:sp>
        <p:nvSpPr>
          <p:cNvPr id="584" name="Freeform 16"/>
          <p:cNvSpPr/>
          <p:nvPr/>
        </p:nvSpPr>
        <p:spPr>
          <a:xfrm rot="16200000">
            <a:off x="1083960" y="9240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4"/>
            <a:srcRect/>
            <a:stretch/>
          </a:blipFill>
          <a:ln w="0">
            <a:noFill/>
          </a:ln>
        </p:spPr>
        <p:style>
          <a:lnRef idx="0"/>
          <a:fillRef idx="0"/>
          <a:effectRef idx="0"/>
          <a:fontRef idx="minor"/>
        </p:style>
      </p:sp>
      <p:sp>
        <p:nvSpPr>
          <p:cNvPr id="585" name="Freeform 17"/>
          <p:cNvSpPr/>
          <p:nvPr/>
        </p:nvSpPr>
        <p:spPr>
          <a:xfrm rot="10800000">
            <a:off x="3322080" y="92692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5"/>
            <a:srcRect/>
            <a:stretch/>
          </a:blipFill>
          <a:ln w="0">
            <a:noFill/>
          </a:ln>
        </p:spPr>
        <p:style>
          <a:lnRef idx="0"/>
          <a:fillRef idx="0"/>
          <a:effectRef idx="0"/>
          <a:fontRef idx="minor"/>
        </p:style>
      </p:sp>
      <p:sp>
        <p:nvSpPr>
          <p:cNvPr id="586" name="Freeform 18"/>
          <p:cNvSpPr/>
          <p:nvPr/>
        </p:nvSpPr>
        <p:spPr>
          <a:xfrm>
            <a:off x="3321720" y="81849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6"/>
            <a:srcRect/>
            <a:stretch/>
          </a:blipFill>
          <a:ln w="0">
            <a:noFill/>
          </a:ln>
        </p:spPr>
        <p:style>
          <a:lnRef idx="0"/>
          <a:fillRef idx="0"/>
          <a:effectRef idx="0"/>
          <a:fontRef idx="minor"/>
        </p:style>
      </p:sp>
      <p:sp>
        <p:nvSpPr>
          <p:cNvPr id="587" name="Freeform 19"/>
          <p:cNvSpPr/>
          <p:nvPr/>
        </p:nvSpPr>
        <p:spPr>
          <a:xfrm rot="5400000">
            <a:off x="4405680" y="92689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7"/>
            <a:srcRect/>
            <a:stretch/>
          </a:blipFill>
          <a:ln w="0">
            <a:noFill/>
          </a:ln>
        </p:spPr>
        <p:style>
          <a:lnRef idx="0"/>
          <a:fillRef idx="0"/>
          <a:effectRef idx="0"/>
          <a:fontRef idx="minor"/>
        </p:style>
      </p:sp>
      <p:grpSp>
        <p:nvGrpSpPr>
          <p:cNvPr id="588" name="Group 20"/>
          <p:cNvGrpSpPr/>
          <p:nvPr/>
        </p:nvGrpSpPr>
        <p:grpSpPr>
          <a:xfrm>
            <a:off x="13133520" y="5474880"/>
            <a:ext cx="8837280" cy="8845560"/>
            <a:chOff x="13133520" y="5474880"/>
            <a:chExt cx="8837280" cy="8845560"/>
          </a:xfrm>
        </p:grpSpPr>
        <p:grpSp>
          <p:nvGrpSpPr>
            <p:cNvPr id="589" name="Group 21"/>
            <p:cNvGrpSpPr/>
            <p:nvPr/>
          </p:nvGrpSpPr>
          <p:grpSpPr>
            <a:xfrm>
              <a:off x="14207040" y="5474880"/>
              <a:ext cx="7763760" cy="7764120"/>
              <a:chOff x="14207040" y="5474880"/>
              <a:chExt cx="7763760" cy="7764120"/>
            </a:xfrm>
          </p:grpSpPr>
          <p:sp>
            <p:nvSpPr>
              <p:cNvPr id="590" name="Freeform 22"/>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591" name="TextBox 23"/>
              <p:cNvSpPr/>
              <p:nvPr/>
            </p:nvSpPr>
            <p:spPr>
              <a:xfrm rot="2700000">
                <a:off x="13801680" y="8974440"/>
                <a:ext cx="7414920" cy="1924920"/>
              </a:xfrm>
              <a:prstGeom prst="rect">
                <a:avLst/>
              </a:prstGeom>
              <a:noFill/>
              <a:ln w="0">
                <a:noFill/>
              </a:ln>
            </p:spPr>
            <p:style>
              <a:lnRef idx="0"/>
              <a:fillRef idx="0"/>
              <a:effectRef idx="0"/>
              <a:fontRef idx="minor"/>
            </p:style>
          </p:sp>
        </p:grpSp>
        <p:sp>
          <p:nvSpPr>
            <p:cNvPr id="592" name="AutoShape 24"/>
            <p:cNvSpPr/>
            <p:nvPr/>
          </p:nvSpPr>
          <p:spPr>
            <a:xfrm>
              <a:off x="13918320" y="8394120"/>
              <a:ext cx="5185440" cy="5132520"/>
            </a:xfrm>
            <a:prstGeom prst="line">
              <a:avLst/>
            </a:prstGeom>
            <a:ln w="38100">
              <a:solidFill>
                <a:srgbClr val="8ca9ad"/>
              </a:solidFill>
              <a:round/>
            </a:ln>
          </p:spPr>
          <p:style>
            <a:lnRef idx="0"/>
            <a:fillRef idx="0"/>
            <a:effectRef idx="0"/>
            <a:fontRef idx="minor"/>
          </p:style>
        </p:sp>
        <p:sp>
          <p:nvSpPr>
            <p:cNvPr id="593" name="AutoShape 25"/>
            <p:cNvSpPr/>
            <p:nvPr/>
          </p:nvSpPr>
          <p:spPr>
            <a:xfrm>
              <a:off x="13704480" y="8706600"/>
              <a:ext cx="5038920" cy="5038920"/>
            </a:xfrm>
            <a:prstGeom prst="line">
              <a:avLst/>
            </a:prstGeom>
            <a:ln w="38100">
              <a:solidFill>
                <a:srgbClr val="8ca9ad"/>
              </a:solidFill>
              <a:round/>
            </a:ln>
          </p:spPr>
          <p:style>
            <a:lnRef idx="0"/>
            <a:fillRef idx="0"/>
            <a:effectRef idx="0"/>
            <a:fontRef idx="minor"/>
          </p:style>
        </p:sp>
        <p:sp>
          <p:nvSpPr>
            <p:cNvPr id="594" name="AutoShape 26"/>
            <p:cNvSpPr/>
            <p:nvPr/>
          </p:nvSpPr>
          <p:spPr>
            <a:xfrm>
              <a:off x="13524840" y="9065160"/>
              <a:ext cx="4867200" cy="4867200"/>
            </a:xfrm>
            <a:prstGeom prst="line">
              <a:avLst/>
            </a:prstGeom>
            <a:ln w="38100">
              <a:solidFill>
                <a:srgbClr val="8ca9ad"/>
              </a:solidFill>
              <a:round/>
            </a:ln>
          </p:spPr>
          <p:style>
            <a:lnRef idx="0"/>
            <a:fillRef idx="0"/>
            <a:effectRef idx="0"/>
            <a:fontRef idx="minor"/>
          </p:style>
        </p:sp>
        <p:sp>
          <p:nvSpPr>
            <p:cNvPr id="595" name="AutoShape 27"/>
            <p:cNvSpPr/>
            <p:nvPr/>
          </p:nvSpPr>
          <p:spPr>
            <a:xfrm>
              <a:off x="13398120" y="9451440"/>
              <a:ext cx="4690800" cy="4690440"/>
            </a:xfrm>
            <a:prstGeom prst="line">
              <a:avLst/>
            </a:prstGeom>
            <a:ln w="38100">
              <a:solidFill>
                <a:srgbClr val="8ca9ad"/>
              </a:solidFill>
              <a:round/>
            </a:ln>
          </p:spPr>
          <p:style>
            <a:lnRef idx="0"/>
            <a:fillRef idx="0"/>
            <a:effectRef idx="0"/>
            <a:fontRef idx="minor"/>
          </p:style>
        </p:sp>
        <p:sp>
          <p:nvSpPr>
            <p:cNvPr id="596" name="AutoShape 28"/>
            <p:cNvSpPr/>
            <p:nvPr/>
          </p:nvSpPr>
          <p:spPr>
            <a:xfrm>
              <a:off x="13254480" y="9891000"/>
              <a:ext cx="4347720" cy="4347720"/>
            </a:xfrm>
            <a:prstGeom prst="line">
              <a:avLst/>
            </a:prstGeom>
            <a:ln w="38100">
              <a:solidFill>
                <a:srgbClr val="8ca9ad"/>
              </a:solidFill>
              <a:round/>
            </a:ln>
          </p:spPr>
          <p:style>
            <a:lnRef idx="0"/>
            <a:fillRef idx="0"/>
            <a:effectRef idx="0"/>
            <a:fontRef idx="minor"/>
          </p:style>
        </p:sp>
        <p:sp>
          <p:nvSpPr>
            <p:cNvPr id="597" name="AutoShape 29"/>
            <p:cNvSpPr/>
            <p:nvPr/>
          </p:nvSpPr>
          <p:spPr>
            <a:xfrm>
              <a:off x="13133520" y="10334880"/>
              <a:ext cx="3963600" cy="3985560"/>
            </a:xfrm>
            <a:prstGeom prst="line">
              <a:avLst/>
            </a:prstGeom>
            <a:ln w="38100">
              <a:solidFill>
                <a:srgbClr val="8ca9ad"/>
              </a:solidFill>
              <a:round/>
            </a:ln>
          </p:spPr>
          <p:style>
            <a:lnRef idx="0"/>
            <a:fillRef idx="0"/>
            <a:effectRef idx="0"/>
            <a:fontRef idx="minor"/>
          </p:style>
        </p:sp>
        <p:sp>
          <p:nvSpPr>
            <p:cNvPr id="598" name="AutoShape 30"/>
            <p:cNvSpPr/>
            <p:nvPr/>
          </p:nvSpPr>
          <p:spPr>
            <a:xfrm>
              <a:off x="13159440" y="10896480"/>
              <a:ext cx="3377520" cy="3360240"/>
            </a:xfrm>
            <a:prstGeom prst="line">
              <a:avLst/>
            </a:prstGeom>
            <a:ln w="38100">
              <a:solidFill>
                <a:srgbClr val="8ca9ad"/>
              </a:solidFill>
              <a:round/>
            </a:ln>
          </p:spPr>
          <p:style>
            <a:lnRef idx="0"/>
            <a:fillRef idx="0"/>
            <a:effectRef idx="0"/>
            <a:fontRef idx="minor"/>
          </p:style>
        </p:sp>
        <p:sp>
          <p:nvSpPr>
            <p:cNvPr id="599" name="AutoShape 31"/>
            <p:cNvSpPr/>
            <p:nvPr/>
          </p:nvSpPr>
          <p:spPr>
            <a:xfrm>
              <a:off x="13247640" y="11573640"/>
              <a:ext cx="2628720" cy="2671920"/>
            </a:xfrm>
            <a:prstGeom prst="line">
              <a:avLst/>
            </a:prstGeom>
            <a:ln w="38100">
              <a:solidFill>
                <a:srgbClr val="8ca9ad"/>
              </a:solidFill>
              <a:round/>
            </a:ln>
          </p:spPr>
          <p:style>
            <a:lnRef idx="0"/>
            <a:fillRef idx="0"/>
            <a:effectRef idx="0"/>
            <a:fontRef idx="minor"/>
          </p:style>
        </p:sp>
        <p:sp>
          <p:nvSpPr>
            <p:cNvPr id="600" name="AutoShape 32"/>
            <p:cNvSpPr/>
            <p:nvPr/>
          </p:nvSpPr>
          <p:spPr>
            <a:xfrm>
              <a:off x="13631040" y="12484440"/>
              <a:ext cx="1342440" cy="1342800"/>
            </a:xfrm>
            <a:prstGeom prst="line">
              <a:avLst/>
            </a:prstGeom>
            <a:ln w="38100">
              <a:solidFill>
                <a:srgbClr val="8ca9ad"/>
              </a:solidFill>
              <a:round/>
            </a:ln>
          </p:spPr>
          <p:style>
            <a:lnRef idx="0"/>
            <a:fillRef idx="0"/>
            <a:effectRef idx="0"/>
            <a:fontRef idx="minor"/>
          </p:style>
        </p:sp>
      </p:grpSp>
      <p:grpSp>
        <p:nvGrpSpPr>
          <p:cNvPr id="601" name="Group 33"/>
          <p:cNvGrpSpPr/>
          <p:nvPr/>
        </p:nvGrpSpPr>
        <p:grpSpPr>
          <a:xfrm>
            <a:off x="-2623680" y="-5193000"/>
            <a:ext cx="8836920" cy="8845560"/>
            <a:chOff x="-2623680" y="-5193000"/>
            <a:chExt cx="8836920" cy="8845560"/>
          </a:xfrm>
        </p:grpSpPr>
        <p:grpSp>
          <p:nvGrpSpPr>
            <p:cNvPr id="602" name="Group 34"/>
            <p:cNvGrpSpPr/>
            <p:nvPr/>
          </p:nvGrpSpPr>
          <p:grpSpPr>
            <a:xfrm>
              <a:off x="-1550880" y="-5193000"/>
              <a:ext cx="7764120" cy="7763760"/>
              <a:chOff x="-1550880" y="-5193000"/>
              <a:chExt cx="7764120" cy="7763760"/>
            </a:xfrm>
          </p:grpSpPr>
          <p:sp>
            <p:nvSpPr>
              <p:cNvPr id="603" name="Freeform 35"/>
              <p:cNvSpPr/>
              <p:nvPr/>
            </p:nvSpPr>
            <p:spPr>
              <a:xfrm rot="2700000">
                <a:off x="-1375920" y="-30931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604" name="TextBox 36"/>
              <p:cNvSpPr/>
              <p:nvPr/>
            </p:nvSpPr>
            <p:spPr>
              <a:xfrm rot="2700000">
                <a:off x="-1955880" y="-1693440"/>
                <a:ext cx="7414920" cy="1924920"/>
              </a:xfrm>
              <a:prstGeom prst="rect">
                <a:avLst/>
              </a:prstGeom>
              <a:noFill/>
              <a:ln w="0">
                <a:noFill/>
              </a:ln>
            </p:spPr>
            <p:style>
              <a:lnRef idx="0"/>
              <a:fillRef idx="0"/>
              <a:effectRef idx="0"/>
              <a:fontRef idx="minor"/>
            </p:style>
          </p:sp>
        </p:grpSp>
        <p:sp>
          <p:nvSpPr>
            <p:cNvPr id="605" name="AutoShape 37"/>
            <p:cNvSpPr/>
            <p:nvPr/>
          </p:nvSpPr>
          <p:spPr>
            <a:xfrm>
              <a:off x="-1838880" y="-2273760"/>
              <a:ext cx="5185080" cy="5132520"/>
            </a:xfrm>
            <a:prstGeom prst="line">
              <a:avLst/>
            </a:prstGeom>
            <a:ln w="38100">
              <a:solidFill>
                <a:srgbClr val="8ca9ad"/>
              </a:solidFill>
              <a:round/>
            </a:ln>
          </p:spPr>
          <p:style>
            <a:lnRef idx="0"/>
            <a:fillRef idx="0"/>
            <a:effectRef idx="0"/>
            <a:fontRef idx="minor"/>
          </p:style>
        </p:sp>
        <p:sp>
          <p:nvSpPr>
            <p:cNvPr id="606" name="AutoShape 38"/>
            <p:cNvSpPr/>
            <p:nvPr/>
          </p:nvSpPr>
          <p:spPr>
            <a:xfrm>
              <a:off x="-2052720" y="-1960920"/>
              <a:ext cx="5038560" cy="5038560"/>
            </a:xfrm>
            <a:prstGeom prst="line">
              <a:avLst/>
            </a:prstGeom>
            <a:ln w="38100">
              <a:solidFill>
                <a:srgbClr val="8ca9ad"/>
              </a:solidFill>
              <a:round/>
            </a:ln>
          </p:spPr>
          <p:style>
            <a:lnRef idx="0"/>
            <a:fillRef idx="0"/>
            <a:effectRef idx="0"/>
            <a:fontRef idx="minor"/>
          </p:style>
        </p:sp>
        <p:sp>
          <p:nvSpPr>
            <p:cNvPr id="607" name="AutoShape 39"/>
            <p:cNvSpPr/>
            <p:nvPr/>
          </p:nvSpPr>
          <p:spPr>
            <a:xfrm>
              <a:off x="-2232360" y="-1602360"/>
              <a:ext cx="4866840" cy="4866840"/>
            </a:xfrm>
            <a:prstGeom prst="line">
              <a:avLst/>
            </a:prstGeom>
            <a:ln w="38100">
              <a:solidFill>
                <a:srgbClr val="8ca9ad"/>
              </a:solidFill>
              <a:round/>
            </a:ln>
          </p:spPr>
          <p:style>
            <a:lnRef idx="0"/>
            <a:fillRef idx="0"/>
            <a:effectRef idx="0"/>
            <a:fontRef idx="minor"/>
          </p:style>
        </p:sp>
        <p:sp>
          <p:nvSpPr>
            <p:cNvPr id="608" name="AutoShape 40"/>
            <p:cNvSpPr/>
            <p:nvPr/>
          </p:nvSpPr>
          <p:spPr>
            <a:xfrm>
              <a:off x="-2359080" y="-1216080"/>
              <a:ext cx="4690080" cy="4690080"/>
            </a:xfrm>
            <a:prstGeom prst="line">
              <a:avLst/>
            </a:prstGeom>
            <a:ln w="38100">
              <a:solidFill>
                <a:srgbClr val="8ca9ad"/>
              </a:solidFill>
              <a:round/>
            </a:ln>
          </p:spPr>
          <p:style>
            <a:lnRef idx="0"/>
            <a:fillRef idx="0"/>
            <a:effectRef idx="0"/>
            <a:fontRef idx="minor"/>
          </p:style>
        </p:sp>
        <p:sp>
          <p:nvSpPr>
            <p:cNvPr id="609" name="AutoShape 41"/>
            <p:cNvSpPr/>
            <p:nvPr/>
          </p:nvSpPr>
          <p:spPr>
            <a:xfrm>
              <a:off x="-2502720" y="-776520"/>
              <a:ext cx="4347000" cy="4347360"/>
            </a:xfrm>
            <a:prstGeom prst="line">
              <a:avLst/>
            </a:prstGeom>
            <a:ln w="38100">
              <a:solidFill>
                <a:srgbClr val="8ca9ad"/>
              </a:solidFill>
              <a:round/>
            </a:ln>
          </p:spPr>
          <p:style>
            <a:lnRef idx="0"/>
            <a:fillRef idx="0"/>
            <a:effectRef idx="0"/>
            <a:fontRef idx="minor"/>
          </p:style>
        </p:sp>
        <p:sp>
          <p:nvSpPr>
            <p:cNvPr id="610" name="AutoShape 42"/>
            <p:cNvSpPr/>
            <p:nvPr/>
          </p:nvSpPr>
          <p:spPr>
            <a:xfrm>
              <a:off x="-2623680" y="-332640"/>
              <a:ext cx="3963240" cy="3985200"/>
            </a:xfrm>
            <a:prstGeom prst="line">
              <a:avLst/>
            </a:prstGeom>
            <a:ln w="38100">
              <a:solidFill>
                <a:srgbClr val="8ca9ad"/>
              </a:solidFill>
              <a:round/>
            </a:ln>
          </p:spPr>
          <p:style>
            <a:lnRef idx="0"/>
            <a:fillRef idx="0"/>
            <a:effectRef idx="0"/>
            <a:fontRef idx="minor"/>
          </p:style>
        </p:sp>
        <p:sp>
          <p:nvSpPr>
            <p:cNvPr id="611" name="AutoShape 43"/>
            <p:cNvSpPr/>
            <p:nvPr/>
          </p:nvSpPr>
          <p:spPr>
            <a:xfrm>
              <a:off x="-2597760" y="228600"/>
              <a:ext cx="3376800" cy="3359880"/>
            </a:xfrm>
            <a:prstGeom prst="line">
              <a:avLst/>
            </a:prstGeom>
            <a:ln w="38100">
              <a:solidFill>
                <a:srgbClr val="8ca9ad"/>
              </a:solidFill>
              <a:round/>
            </a:ln>
          </p:spPr>
          <p:style>
            <a:lnRef idx="0"/>
            <a:fillRef idx="0"/>
            <a:effectRef idx="0"/>
            <a:fontRef idx="minor"/>
          </p:style>
        </p:sp>
        <p:sp>
          <p:nvSpPr>
            <p:cNvPr id="612" name="AutoShape 44"/>
            <p:cNvSpPr/>
            <p:nvPr/>
          </p:nvSpPr>
          <p:spPr>
            <a:xfrm>
              <a:off x="-2509560" y="905400"/>
              <a:ext cx="2628360" cy="2672280"/>
            </a:xfrm>
            <a:prstGeom prst="line">
              <a:avLst/>
            </a:prstGeom>
            <a:ln w="38100">
              <a:solidFill>
                <a:srgbClr val="8ca9ad"/>
              </a:solidFill>
              <a:round/>
            </a:ln>
          </p:spPr>
          <p:style>
            <a:lnRef idx="0"/>
            <a:fillRef idx="0"/>
            <a:effectRef idx="0"/>
            <a:fontRef idx="minor"/>
          </p:style>
        </p:sp>
        <p:sp>
          <p:nvSpPr>
            <p:cNvPr id="613" name="AutoShape 45"/>
            <p:cNvSpPr/>
            <p:nvPr/>
          </p:nvSpPr>
          <p:spPr>
            <a:xfrm>
              <a:off x="-2126160" y="1816560"/>
              <a:ext cx="1342440" cy="1342440"/>
            </a:xfrm>
            <a:prstGeom prst="line">
              <a:avLst/>
            </a:prstGeom>
            <a:ln w="38100">
              <a:solidFill>
                <a:srgbClr val="8ca9ad"/>
              </a:solidFill>
              <a:round/>
            </a:ln>
          </p:spPr>
          <p:style>
            <a:lnRef idx="0"/>
            <a:fillRef idx="0"/>
            <a:effectRef idx="0"/>
            <a:fontRef idx="minor"/>
          </p:style>
        </p:sp>
      </p:grpSp>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TextBox 2"/>
          <p:cNvSpPr/>
          <p:nvPr/>
        </p:nvSpPr>
        <p:spPr>
          <a:xfrm>
            <a:off x="1677960" y="1674720"/>
            <a:ext cx="5479920" cy="578880"/>
          </a:xfrm>
          <a:prstGeom prst="rect">
            <a:avLst/>
          </a:prstGeom>
          <a:noFill/>
          <a:ln w="0">
            <a:noFill/>
          </a:ln>
        </p:spPr>
        <p:style>
          <a:lnRef idx="0"/>
          <a:fillRef idx="0"/>
          <a:effectRef idx="0"/>
          <a:fontRef idx="minor"/>
        </p:style>
        <p:txBody>
          <a:bodyPr lIns="0" rIns="0" tIns="0" bIns="0" anchor="t">
            <a:spAutoFit/>
          </a:bodyPr>
          <a:p>
            <a:pPr>
              <a:lnSpc>
                <a:spcPts val="4555"/>
              </a:lnSpc>
              <a:buNone/>
            </a:pPr>
            <a:r>
              <a:rPr b="0" lang="en-US" sz="4600" spc="-1" strike="noStrike">
                <a:solidFill>
                  <a:srgbClr val="fe6d73"/>
                </a:solidFill>
                <a:latin typeface="Kollektif Bold"/>
              </a:rPr>
              <a:t>PANORAMICA</a:t>
            </a:r>
            <a:endParaRPr b="0" lang="en-GB" sz="4600" spc="-1" strike="noStrike">
              <a:latin typeface="Arial"/>
            </a:endParaRPr>
          </a:p>
        </p:txBody>
      </p:sp>
      <p:sp>
        <p:nvSpPr>
          <p:cNvPr id="70" name="Freeform 3"/>
          <p:cNvSpPr/>
          <p:nvPr/>
        </p:nvSpPr>
        <p:spPr>
          <a:xfrm rot="10800000">
            <a:off x="9720" y="59137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71" name="Freeform 4"/>
          <p:cNvSpPr/>
          <p:nvPr/>
        </p:nvSpPr>
        <p:spPr>
          <a:xfrm>
            <a:off x="1083960" y="59421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72" name="Freeform 5"/>
          <p:cNvSpPr/>
          <p:nvPr/>
        </p:nvSpPr>
        <p:spPr>
          <a:xfrm>
            <a:off x="0" y="70261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73" name="Freeform 6"/>
          <p:cNvSpPr/>
          <p:nvPr/>
        </p:nvSpPr>
        <p:spPr>
          <a:xfrm rot="10800000">
            <a:off x="3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74" name="Freeform 7"/>
          <p:cNvSpPr/>
          <p:nvPr/>
        </p:nvSpPr>
        <p:spPr>
          <a:xfrm rot="16200000">
            <a:off x="10839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75" name="Freeform 8"/>
          <p:cNvSpPr/>
          <p:nvPr/>
        </p:nvSpPr>
        <p:spPr>
          <a:xfrm rot="10800000">
            <a:off x="1083960" y="9194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76" name="Freeform 9"/>
          <p:cNvSpPr/>
          <p:nvPr/>
        </p:nvSpPr>
        <p:spPr>
          <a:xfrm rot="10800000">
            <a:off x="33220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77" name="Freeform 10"/>
          <p:cNvSpPr/>
          <p:nvPr/>
        </p:nvSpPr>
        <p:spPr>
          <a:xfrm>
            <a:off x="3321720" y="7035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8"/>
            <a:srcRect/>
            <a:stretch/>
          </a:blipFill>
          <a:ln w="0">
            <a:noFill/>
          </a:ln>
        </p:spPr>
        <p:style>
          <a:lnRef idx="0"/>
          <a:fillRef idx="0"/>
          <a:effectRef idx="0"/>
          <a:fontRef idx="minor"/>
        </p:style>
      </p:sp>
      <p:sp>
        <p:nvSpPr>
          <p:cNvPr id="78" name="Freeform 11"/>
          <p:cNvSpPr/>
          <p:nvPr/>
        </p:nvSpPr>
        <p:spPr>
          <a:xfrm rot="5400000">
            <a:off x="44056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9"/>
            <a:srcRect/>
            <a:stretch/>
          </a:blipFill>
          <a:ln w="0">
            <a:noFill/>
          </a:ln>
        </p:spPr>
        <p:style>
          <a:lnRef idx="0"/>
          <a:fillRef idx="0"/>
          <a:effectRef idx="0"/>
          <a:fontRef idx="minor"/>
        </p:style>
      </p:sp>
      <p:sp>
        <p:nvSpPr>
          <p:cNvPr id="79" name="Freeform 12"/>
          <p:cNvSpPr/>
          <p:nvPr/>
        </p:nvSpPr>
        <p:spPr>
          <a:xfrm>
            <a:off x="22381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80" name="Freeform 13"/>
          <p:cNvSpPr/>
          <p:nvPr/>
        </p:nvSpPr>
        <p:spPr>
          <a:xfrm>
            <a:off x="33217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81" name="Freeform 14"/>
          <p:cNvSpPr/>
          <p:nvPr/>
        </p:nvSpPr>
        <p:spPr>
          <a:xfrm rot="5400000">
            <a:off x="360" y="9193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82" name="TextBox 15"/>
          <p:cNvSpPr/>
          <p:nvPr/>
        </p:nvSpPr>
        <p:spPr>
          <a:xfrm>
            <a:off x="6615720" y="1716120"/>
            <a:ext cx="5056200" cy="256068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Introduzione al problema</a:t>
            </a:r>
            <a:endParaRPr b="0" lang="en-GB" sz="2400" spc="-1" strike="noStrike">
              <a:latin typeface="Arial"/>
            </a:endParaRPr>
          </a:p>
          <a:p>
            <a:pPr lvl="1" marL="518040" indent="-259200">
              <a:lnSpc>
                <a:spcPts val="2880"/>
              </a:lnSpc>
              <a:buClr>
                <a:srgbClr val="545454"/>
              </a:buClr>
              <a:buFont typeface="Arial"/>
              <a:buChar char="•"/>
            </a:pPr>
            <a:r>
              <a:rPr b="0" lang="en-US" sz="2400" spc="-1" strike="noStrike">
                <a:solidFill>
                  <a:srgbClr val="545454"/>
                </a:solidFill>
                <a:latin typeface="DM Sans"/>
              </a:rPr>
              <a:t>Proposta di soluzione</a:t>
            </a:r>
            <a:endParaRPr b="0" lang="en-GB" sz="2400" spc="-1" strike="noStrike">
              <a:latin typeface="Arial"/>
            </a:endParaRPr>
          </a:p>
          <a:p>
            <a:pPr lvl="1" marL="518040" indent="-259200">
              <a:lnSpc>
                <a:spcPts val="2880"/>
              </a:lnSpc>
              <a:buClr>
                <a:srgbClr val="545454"/>
              </a:buClr>
              <a:buFont typeface="Arial,Sans-Serif"/>
              <a:buChar char="•"/>
            </a:pPr>
            <a:r>
              <a:rPr b="0" lang="en-US" sz="2400" spc="-1" strike="noStrike">
                <a:solidFill>
                  <a:srgbClr val="545454"/>
                </a:solidFill>
                <a:latin typeface="Arial"/>
              </a:rPr>
              <a:t>Elaborazione dei dati</a:t>
            </a:r>
            <a:endParaRPr b="0" lang="en-GB" sz="2400" spc="-1" strike="noStrike">
              <a:latin typeface="Arial"/>
            </a:endParaRPr>
          </a:p>
          <a:p>
            <a:pPr lvl="1" marL="518040" indent="-259200">
              <a:lnSpc>
                <a:spcPts val="2880"/>
              </a:lnSpc>
              <a:buClr>
                <a:srgbClr val="545454"/>
              </a:buClr>
              <a:buFont typeface="Arial,Sans-Serif"/>
              <a:buChar char="•"/>
            </a:pPr>
            <a:r>
              <a:rPr b="0" lang="en-US" sz="2400" spc="-1" strike="noStrike">
                <a:solidFill>
                  <a:srgbClr val="545454"/>
                </a:solidFill>
                <a:latin typeface="Arial"/>
              </a:rPr>
              <a:t>Machine Learning</a:t>
            </a:r>
            <a:endParaRPr b="0" lang="en-GB" sz="2400" spc="-1" strike="noStrike">
              <a:latin typeface="Arial"/>
            </a:endParaRPr>
          </a:p>
          <a:p>
            <a:pPr lvl="1" marL="518040" indent="-259200">
              <a:lnSpc>
                <a:spcPts val="2880"/>
              </a:lnSpc>
              <a:buClr>
                <a:srgbClr val="545454"/>
              </a:buClr>
              <a:buFont typeface="Arial,Sans-Serif"/>
              <a:buChar char="•"/>
            </a:pPr>
            <a:r>
              <a:rPr b="0" lang="en-US" sz="2400" spc="-1" strike="noStrike">
                <a:solidFill>
                  <a:srgbClr val="545454"/>
                </a:solidFill>
                <a:latin typeface="Arial"/>
              </a:rPr>
              <a:t>Risultati ottenuti</a:t>
            </a:r>
            <a:endParaRPr b="0" lang="en-GB" sz="2400" spc="-1" strike="noStrike">
              <a:latin typeface="Arial"/>
            </a:endParaRPr>
          </a:p>
          <a:p>
            <a:pPr lvl="1" marL="518040" indent="-259200">
              <a:lnSpc>
                <a:spcPts val="2880"/>
              </a:lnSpc>
              <a:buClr>
                <a:srgbClr val="545454"/>
              </a:buClr>
              <a:buFont typeface="Arial,Sans-Serif"/>
              <a:buChar char="•"/>
            </a:pPr>
            <a:r>
              <a:rPr b="0" lang="en-US" sz="2400" spc="-1" strike="noStrike">
                <a:solidFill>
                  <a:srgbClr val="545454"/>
                </a:solidFill>
                <a:latin typeface="Arial"/>
              </a:rPr>
              <a:t>Conclusioni</a:t>
            </a:r>
            <a:endParaRPr b="0" lang="en-GB" sz="2400" spc="-1" strike="noStrike">
              <a:latin typeface="Arial"/>
            </a:endParaRPr>
          </a:p>
          <a:p>
            <a:pPr lvl="1" marL="518040" indent="-259200">
              <a:lnSpc>
                <a:spcPts val="2880"/>
              </a:lnSpc>
              <a:buClr>
                <a:srgbClr val="545454"/>
              </a:buClr>
              <a:buFont typeface="Arial,Sans-Serif"/>
              <a:buChar char="•"/>
            </a:pPr>
            <a:r>
              <a:rPr b="0" lang="en-US" sz="2400" spc="-1" strike="noStrike">
                <a:solidFill>
                  <a:srgbClr val="545454"/>
                </a:solidFill>
                <a:latin typeface="Arial"/>
              </a:rPr>
              <a:t>Sviluppi futuri</a:t>
            </a:r>
            <a:endParaRPr b="0" lang="en-GB" sz="2400" spc="-1" strike="noStrike">
              <a:latin typeface="Arial"/>
            </a:endParaRPr>
          </a:p>
        </p:txBody>
      </p:sp>
      <p:grpSp>
        <p:nvGrpSpPr>
          <p:cNvPr id="83" name="Group 18"/>
          <p:cNvGrpSpPr/>
          <p:nvPr/>
        </p:nvGrpSpPr>
        <p:grpSpPr>
          <a:xfrm>
            <a:off x="13133520" y="5474880"/>
            <a:ext cx="8837280" cy="8845560"/>
            <a:chOff x="13133520" y="5474880"/>
            <a:chExt cx="8837280" cy="8845560"/>
          </a:xfrm>
        </p:grpSpPr>
        <p:grpSp>
          <p:nvGrpSpPr>
            <p:cNvPr id="84" name="Group 19"/>
            <p:cNvGrpSpPr/>
            <p:nvPr/>
          </p:nvGrpSpPr>
          <p:grpSpPr>
            <a:xfrm>
              <a:off x="14207040" y="5474880"/>
              <a:ext cx="7763760" cy="7764120"/>
              <a:chOff x="14207040" y="5474880"/>
              <a:chExt cx="7763760" cy="7764120"/>
            </a:xfrm>
          </p:grpSpPr>
          <p:sp>
            <p:nvSpPr>
              <p:cNvPr id="85" name="Freeform 20"/>
              <p:cNvSpPr/>
              <p:nvPr/>
            </p:nvSpPr>
            <p:spPr>
              <a:xfrm rot="2700000">
                <a:off x="14381280" y="7574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86" name="TextBox 21"/>
              <p:cNvSpPr/>
              <p:nvPr/>
            </p:nvSpPr>
            <p:spPr>
              <a:xfrm rot="2700000">
                <a:off x="13801680" y="8974440"/>
                <a:ext cx="7414920" cy="1924920"/>
              </a:xfrm>
              <a:prstGeom prst="rect">
                <a:avLst/>
              </a:prstGeom>
              <a:noFill/>
              <a:ln w="0">
                <a:noFill/>
              </a:ln>
            </p:spPr>
            <p:style>
              <a:lnRef idx="0"/>
              <a:fillRef idx="0"/>
              <a:effectRef idx="0"/>
              <a:fontRef idx="minor"/>
            </p:style>
          </p:sp>
        </p:grpSp>
        <p:sp>
          <p:nvSpPr>
            <p:cNvPr id="87" name="AutoShape 22"/>
            <p:cNvSpPr/>
            <p:nvPr/>
          </p:nvSpPr>
          <p:spPr>
            <a:xfrm>
              <a:off x="13918320" y="8394120"/>
              <a:ext cx="5185440" cy="5132520"/>
            </a:xfrm>
            <a:prstGeom prst="line">
              <a:avLst/>
            </a:prstGeom>
            <a:ln w="38100">
              <a:solidFill>
                <a:srgbClr val="8ca9ad"/>
              </a:solidFill>
              <a:round/>
            </a:ln>
          </p:spPr>
          <p:style>
            <a:lnRef idx="0"/>
            <a:fillRef idx="0"/>
            <a:effectRef idx="0"/>
            <a:fontRef idx="minor"/>
          </p:style>
        </p:sp>
        <p:sp>
          <p:nvSpPr>
            <p:cNvPr id="88" name="AutoShape 23"/>
            <p:cNvSpPr/>
            <p:nvPr/>
          </p:nvSpPr>
          <p:spPr>
            <a:xfrm>
              <a:off x="13704480" y="8706600"/>
              <a:ext cx="5038920" cy="5038920"/>
            </a:xfrm>
            <a:prstGeom prst="line">
              <a:avLst/>
            </a:prstGeom>
            <a:ln w="38100">
              <a:solidFill>
                <a:srgbClr val="8ca9ad"/>
              </a:solidFill>
              <a:round/>
            </a:ln>
          </p:spPr>
          <p:style>
            <a:lnRef idx="0"/>
            <a:fillRef idx="0"/>
            <a:effectRef idx="0"/>
            <a:fontRef idx="minor"/>
          </p:style>
        </p:sp>
        <p:sp>
          <p:nvSpPr>
            <p:cNvPr id="89" name="AutoShape 24"/>
            <p:cNvSpPr/>
            <p:nvPr/>
          </p:nvSpPr>
          <p:spPr>
            <a:xfrm>
              <a:off x="13524840" y="9065160"/>
              <a:ext cx="4867200" cy="4867200"/>
            </a:xfrm>
            <a:prstGeom prst="line">
              <a:avLst/>
            </a:prstGeom>
            <a:ln w="38100">
              <a:solidFill>
                <a:srgbClr val="8ca9ad"/>
              </a:solidFill>
              <a:round/>
            </a:ln>
          </p:spPr>
          <p:style>
            <a:lnRef idx="0"/>
            <a:fillRef idx="0"/>
            <a:effectRef idx="0"/>
            <a:fontRef idx="minor"/>
          </p:style>
        </p:sp>
        <p:sp>
          <p:nvSpPr>
            <p:cNvPr id="90" name="AutoShape 25"/>
            <p:cNvSpPr/>
            <p:nvPr/>
          </p:nvSpPr>
          <p:spPr>
            <a:xfrm>
              <a:off x="13398120" y="9451440"/>
              <a:ext cx="4690800" cy="4690440"/>
            </a:xfrm>
            <a:prstGeom prst="line">
              <a:avLst/>
            </a:prstGeom>
            <a:ln w="38100">
              <a:solidFill>
                <a:srgbClr val="8ca9ad"/>
              </a:solidFill>
              <a:round/>
            </a:ln>
          </p:spPr>
          <p:style>
            <a:lnRef idx="0"/>
            <a:fillRef idx="0"/>
            <a:effectRef idx="0"/>
            <a:fontRef idx="minor"/>
          </p:style>
        </p:sp>
        <p:sp>
          <p:nvSpPr>
            <p:cNvPr id="91" name="AutoShape 26"/>
            <p:cNvSpPr/>
            <p:nvPr/>
          </p:nvSpPr>
          <p:spPr>
            <a:xfrm>
              <a:off x="13254480" y="9891000"/>
              <a:ext cx="4347720" cy="4347720"/>
            </a:xfrm>
            <a:prstGeom prst="line">
              <a:avLst/>
            </a:prstGeom>
            <a:ln w="38100">
              <a:solidFill>
                <a:srgbClr val="8ca9ad"/>
              </a:solidFill>
              <a:round/>
            </a:ln>
          </p:spPr>
          <p:style>
            <a:lnRef idx="0"/>
            <a:fillRef idx="0"/>
            <a:effectRef idx="0"/>
            <a:fontRef idx="minor"/>
          </p:style>
        </p:sp>
        <p:sp>
          <p:nvSpPr>
            <p:cNvPr id="92" name="AutoShape 27"/>
            <p:cNvSpPr/>
            <p:nvPr/>
          </p:nvSpPr>
          <p:spPr>
            <a:xfrm>
              <a:off x="13133520" y="10334880"/>
              <a:ext cx="3963600" cy="3985560"/>
            </a:xfrm>
            <a:prstGeom prst="line">
              <a:avLst/>
            </a:prstGeom>
            <a:ln w="38100">
              <a:solidFill>
                <a:srgbClr val="8ca9ad"/>
              </a:solidFill>
              <a:round/>
            </a:ln>
          </p:spPr>
          <p:style>
            <a:lnRef idx="0"/>
            <a:fillRef idx="0"/>
            <a:effectRef idx="0"/>
            <a:fontRef idx="minor"/>
          </p:style>
        </p:sp>
        <p:sp>
          <p:nvSpPr>
            <p:cNvPr id="93" name="AutoShape 28"/>
            <p:cNvSpPr/>
            <p:nvPr/>
          </p:nvSpPr>
          <p:spPr>
            <a:xfrm>
              <a:off x="13159440" y="10896480"/>
              <a:ext cx="3377520" cy="3360240"/>
            </a:xfrm>
            <a:prstGeom prst="line">
              <a:avLst/>
            </a:prstGeom>
            <a:ln w="38100">
              <a:solidFill>
                <a:srgbClr val="8ca9ad"/>
              </a:solidFill>
              <a:round/>
            </a:ln>
          </p:spPr>
          <p:style>
            <a:lnRef idx="0"/>
            <a:fillRef idx="0"/>
            <a:effectRef idx="0"/>
            <a:fontRef idx="minor"/>
          </p:style>
        </p:sp>
        <p:sp>
          <p:nvSpPr>
            <p:cNvPr id="94" name="AutoShape 29"/>
            <p:cNvSpPr/>
            <p:nvPr/>
          </p:nvSpPr>
          <p:spPr>
            <a:xfrm>
              <a:off x="13247640" y="11573640"/>
              <a:ext cx="2628720" cy="2671920"/>
            </a:xfrm>
            <a:prstGeom prst="line">
              <a:avLst/>
            </a:prstGeom>
            <a:ln w="38100">
              <a:solidFill>
                <a:srgbClr val="8ca9ad"/>
              </a:solidFill>
              <a:round/>
            </a:ln>
          </p:spPr>
          <p:style>
            <a:lnRef idx="0"/>
            <a:fillRef idx="0"/>
            <a:effectRef idx="0"/>
            <a:fontRef idx="minor"/>
          </p:style>
        </p:sp>
        <p:sp>
          <p:nvSpPr>
            <p:cNvPr id="95" name="AutoShape 30"/>
            <p:cNvSpPr/>
            <p:nvPr/>
          </p:nvSpPr>
          <p:spPr>
            <a:xfrm>
              <a:off x="13631040" y="12484440"/>
              <a:ext cx="1342440" cy="1342800"/>
            </a:xfrm>
            <a:prstGeom prst="line">
              <a:avLst/>
            </a:prstGeom>
            <a:ln w="38100">
              <a:solidFill>
                <a:srgbClr val="8ca9ad"/>
              </a:solidFill>
              <a:round/>
            </a:ln>
          </p:spPr>
          <p:style>
            <a:lnRef idx="0"/>
            <a:fillRef idx="0"/>
            <a:effectRef idx="0"/>
            <a:fontRef idx="minor"/>
          </p:style>
        </p:sp>
      </p:grpSp>
    </p:spTree>
  </p:cSld>
  <p:transition spd="slow">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4" name="Immagine 1" descr="Immagine che contiene testo, schermata, Carattere, linea"/>
          <p:cNvPicPr/>
          <p:nvPr/>
        </p:nvPicPr>
        <p:blipFill>
          <a:blip r:embed="rId1"/>
          <a:stretch/>
        </p:blipFill>
        <p:spPr>
          <a:xfrm>
            <a:off x="365040" y="4191840"/>
            <a:ext cx="17557560" cy="1887120"/>
          </a:xfrm>
          <a:prstGeom prst="rect">
            <a:avLst/>
          </a:prstGeom>
          <a:ln w="0">
            <a:noFill/>
          </a:ln>
        </p:spPr>
      </p:pic>
    </p:spTree>
  </p:cSld>
  <p:transition spd="slow">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5" name="Picture 2" descr=""/>
          <p:cNvPicPr/>
          <p:nvPr/>
        </p:nvPicPr>
        <p:blipFill>
          <a:blip r:embed="rId1"/>
          <a:stretch/>
        </p:blipFill>
        <p:spPr>
          <a:xfrm>
            <a:off x="1570680" y="-1166760"/>
            <a:ext cx="15146280" cy="12619800"/>
          </a:xfrm>
          <a:prstGeom prst="rect">
            <a:avLst/>
          </a:prstGeom>
          <a:ln w="0">
            <a:noFill/>
          </a:ln>
        </p:spPr>
      </p:pic>
    </p:spTree>
  </p:cSld>
  <p:transition spd="slow">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Freeform 2"/>
          <p:cNvSpPr/>
          <p:nvPr/>
        </p:nvSpPr>
        <p:spPr>
          <a:xfrm>
            <a:off x="2952360" y="682920"/>
            <a:ext cx="12382920" cy="8920800"/>
          </a:xfrm>
          <a:custGeom>
            <a:avLst/>
            <a:gdLst/>
            <a:ahLst/>
            <a:rect l="l" t="t" r="r" b="b"/>
            <a:pathLst>
              <a:path w="12383121" h="8921173">
                <a:moveTo>
                  <a:pt x="0" y="0"/>
                </a:moveTo>
                <a:lnTo>
                  <a:pt x="12383120" y="0"/>
                </a:lnTo>
                <a:lnTo>
                  <a:pt x="12383120" y="8921172"/>
                </a:lnTo>
                <a:lnTo>
                  <a:pt x="0" y="8921172"/>
                </a:lnTo>
                <a:lnTo>
                  <a:pt x="0" y="0"/>
                </a:lnTo>
                <a:close/>
              </a:path>
            </a:pathLst>
          </a:custGeom>
          <a:blipFill rotWithShape="0">
            <a:blip r:embed="rId1"/>
            <a:srcRect/>
            <a:stretch/>
          </a:blipFill>
          <a:ln w="0">
            <a:noFill/>
          </a:ln>
        </p:spPr>
        <p:style>
          <a:lnRef idx="0"/>
          <a:fillRef idx="0"/>
          <a:effectRef idx="0"/>
          <a:fontRef idx="minor"/>
        </p:style>
      </p:sp>
    </p:spTree>
  </p:cSld>
  <p:transition spd="slow">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Freeform 2"/>
          <p:cNvSpPr/>
          <p:nvPr/>
        </p:nvSpPr>
        <p:spPr>
          <a:xfrm>
            <a:off x="4037400" y="-59400"/>
            <a:ext cx="10212840" cy="10405440"/>
          </a:xfrm>
          <a:custGeom>
            <a:avLst/>
            <a:gdLst/>
            <a:ahLst/>
            <a:rect l="l" t="t" r="r" b="b"/>
            <a:pathLst>
              <a:path w="10213371" h="10405774">
                <a:moveTo>
                  <a:pt x="0" y="0"/>
                </a:moveTo>
                <a:lnTo>
                  <a:pt x="10213372" y="0"/>
                </a:lnTo>
                <a:lnTo>
                  <a:pt x="10213372" y="10405774"/>
                </a:lnTo>
                <a:lnTo>
                  <a:pt x="0" y="10405774"/>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Freeform 2"/>
          <p:cNvSpPr/>
          <p:nvPr/>
        </p:nvSpPr>
        <p:spPr>
          <a:xfrm rot="10800000">
            <a:off x="9720" y="59137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97" name="Freeform 3"/>
          <p:cNvSpPr/>
          <p:nvPr/>
        </p:nvSpPr>
        <p:spPr>
          <a:xfrm>
            <a:off x="1083960" y="59421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98" name="Freeform 4"/>
          <p:cNvSpPr/>
          <p:nvPr/>
        </p:nvSpPr>
        <p:spPr>
          <a:xfrm>
            <a:off x="0" y="70261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99" name="Freeform 5"/>
          <p:cNvSpPr/>
          <p:nvPr/>
        </p:nvSpPr>
        <p:spPr>
          <a:xfrm rot="10800000">
            <a:off x="3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100" name="Freeform 6"/>
          <p:cNvSpPr/>
          <p:nvPr/>
        </p:nvSpPr>
        <p:spPr>
          <a:xfrm rot="16200000">
            <a:off x="1083960" y="81100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101" name="Freeform 7"/>
          <p:cNvSpPr/>
          <p:nvPr/>
        </p:nvSpPr>
        <p:spPr>
          <a:xfrm rot="10800000">
            <a:off x="1083960" y="9194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102" name="Freeform 8"/>
          <p:cNvSpPr/>
          <p:nvPr/>
        </p:nvSpPr>
        <p:spPr>
          <a:xfrm rot="10800000">
            <a:off x="33220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103" name="Freeform 9"/>
          <p:cNvSpPr/>
          <p:nvPr/>
        </p:nvSpPr>
        <p:spPr>
          <a:xfrm>
            <a:off x="3321720" y="7035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8"/>
            <a:srcRect/>
            <a:stretch/>
          </a:blipFill>
          <a:ln w="0">
            <a:noFill/>
          </a:ln>
        </p:spPr>
        <p:style>
          <a:lnRef idx="0"/>
          <a:fillRef idx="0"/>
          <a:effectRef idx="0"/>
          <a:fontRef idx="minor"/>
        </p:style>
      </p:sp>
      <p:sp>
        <p:nvSpPr>
          <p:cNvPr id="104" name="Freeform 10"/>
          <p:cNvSpPr/>
          <p:nvPr/>
        </p:nvSpPr>
        <p:spPr>
          <a:xfrm rot="5400000">
            <a:off x="4405680" y="8119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9"/>
            <a:srcRect/>
            <a:stretch/>
          </a:blipFill>
          <a:ln w="0">
            <a:noFill/>
          </a:ln>
        </p:spPr>
        <p:style>
          <a:lnRef idx="0"/>
          <a:fillRef idx="0"/>
          <a:effectRef idx="0"/>
          <a:fontRef idx="minor"/>
        </p:style>
      </p:sp>
      <p:sp>
        <p:nvSpPr>
          <p:cNvPr id="105" name="Freeform 11"/>
          <p:cNvSpPr/>
          <p:nvPr/>
        </p:nvSpPr>
        <p:spPr>
          <a:xfrm>
            <a:off x="22381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0"/>
            <a:srcRect/>
            <a:stretch/>
          </a:blipFill>
          <a:ln w="0">
            <a:noFill/>
          </a:ln>
        </p:spPr>
        <p:style>
          <a:lnRef idx="0"/>
          <a:fillRef idx="0"/>
          <a:effectRef idx="0"/>
          <a:fontRef idx="minor"/>
        </p:style>
      </p:sp>
      <p:sp>
        <p:nvSpPr>
          <p:cNvPr id="106" name="Freeform 12"/>
          <p:cNvSpPr/>
          <p:nvPr/>
        </p:nvSpPr>
        <p:spPr>
          <a:xfrm>
            <a:off x="3321720" y="9203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1"/>
            <a:srcRect/>
            <a:stretch/>
          </a:blipFill>
          <a:ln w="0">
            <a:noFill/>
          </a:ln>
        </p:spPr>
        <p:style>
          <a:lnRef idx="0"/>
          <a:fillRef idx="0"/>
          <a:effectRef idx="0"/>
          <a:fontRef idx="minor"/>
        </p:style>
      </p:sp>
      <p:sp>
        <p:nvSpPr>
          <p:cNvPr id="107" name="Freeform 13"/>
          <p:cNvSpPr/>
          <p:nvPr/>
        </p:nvSpPr>
        <p:spPr>
          <a:xfrm rot="5400000">
            <a:off x="360" y="9193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2"/>
            <a:srcRect/>
            <a:stretch/>
          </a:blipFill>
          <a:ln w="0">
            <a:noFill/>
          </a:ln>
        </p:spPr>
        <p:style>
          <a:lnRef idx="0"/>
          <a:fillRef idx="0"/>
          <a:effectRef idx="0"/>
          <a:fontRef idx="minor"/>
        </p:style>
      </p:sp>
      <p:sp>
        <p:nvSpPr>
          <p:cNvPr id="108" name="Freeform 27"/>
          <p:cNvSpPr/>
          <p:nvPr/>
        </p:nvSpPr>
        <p:spPr>
          <a:xfrm>
            <a:off x="-24480" y="5695200"/>
            <a:ext cx="6109200" cy="4591440"/>
          </a:xfrm>
          <a:custGeom>
            <a:avLst/>
            <a:gdLst/>
            <a:ahLst/>
            <a:rect l="l" t="t" r="r" b="b"/>
            <a:pathLst>
              <a:path w="6109518" h="4591671">
                <a:moveTo>
                  <a:pt x="0" y="0"/>
                </a:moveTo>
                <a:lnTo>
                  <a:pt x="6109517" y="0"/>
                </a:lnTo>
                <a:lnTo>
                  <a:pt x="6109517" y="4591671"/>
                </a:lnTo>
                <a:lnTo>
                  <a:pt x="0" y="4591671"/>
                </a:lnTo>
                <a:lnTo>
                  <a:pt x="0" y="0"/>
                </a:lnTo>
                <a:close/>
              </a:path>
            </a:pathLst>
          </a:custGeom>
          <a:blipFill rotWithShape="0">
            <a:blip r:embed="rId13"/>
            <a:srcRect/>
            <a:stretch/>
          </a:blipFill>
          <a:ln w="0">
            <a:noFill/>
          </a:ln>
        </p:spPr>
        <p:style>
          <a:lnRef idx="0"/>
          <a:fillRef idx="0"/>
          <a:effectRef idx="0"/>
          <a:fontRef idx="minor"/>
        </p:style>
      </p:sp>
      <p:sp>
        <p:nvSpPr>
          <p:cNvPr id="109" name="Freeform 28"/>
          <p:cNvSpPr/>
          <p:nvPr/>
        </p:nvSpPr>
        <p:spPr>
          <a:xfrm>
            <a:off x="12185640" y="5685840"/>
            <a:ext cx="6102000" cy="4600800"/>
          </a:xfrm>
          <a:custGeom>
            <a:avLst/>
            <a:gdLst/>
            <a:ahLst/>
            <a:rect l="l" t="t" r="r" b="b"/>
            <a:pathLst>
              <a:path w="6102431" h="4601196">
                <a:moveTo>
                  <a:pt x="0" y="0"/>
                </a:moveTo>
                <a:lnTo>
                  <a:pt x="6102431" y="0"/>
                </a:lnTo>
                <a:lnTo>
                  <a:pt x="6102431" y="4601196"/>
                </a:lnTo>
                <a:lnTo>
                  <a:pt x="0" y="4601196"/>
                </a:lnTo>
                <a:lnTo>
                  <a:pt x="0" y="0"/>
                </a:lnTo>
                <a:close/>
              </a:path>
            </a:pathLst>
          </a:custGeom>
          <a:blipFill rotWithShape="0">
            <a:blip r:embed="rId14"/>
            <a:srcRect/>
            <a:stretch/>
          </a:blipFill>
          <a:ln w="0">
            <a:noFill/>
          </a:ln>
        </p:spPr>
        <p:style>
          <a:lnRef idx="0"/>
          <a:fillRef idx="0"/>
          <a:effectRef idx="0"/>
          <a:fontRef idx="minor"/>
        </p:style>
      </p:sp>
      <p:sp>
        <p:nvSpPr>
          <p:cNvPr id="110" name="Freeform 29"/>
          <p:cNvSpPr/>
          <p:nvPr/>
        </p:nvSpPr>
        <p:spPr>
          <a:xfrm>
            <a:off x="6066000" y="5982120"/>
            <a:ext cx="6100200" cy="4017960"/>
          </a:xfrm>
          <a:custGeom>
            <a:avLst/>
            <a:gdLst/>
            <a:ahLst/>
            <a:rect l="l" t="t" r="r" b="b"/>
            <a:pathLst>
              <a:path w="6100469" h="4018398">
                <a:moveTo>
                  <a:pt x="0" y="0"/>
                </a:moveTo>
                <a:lnTo>
                  <a:pt x="6100470" y="0"/>
                </a:lnTo>
                <a:lnTo>
                  <a:pt x="6100470" y="4018398"/>
                </a:lnTo>
                <a:lnTo>
                  <a:pt x="0" y="4018398"/>
                </a:lnTo>
                <a:lnTo>
                  <a:pt x="0" y="0"/>
                </a:lnTo>
                <a:close/>
              </a:path>
            </a:pathLst>
          </a:custGeom>
          <a:blipFill rotWithShape="0">
            <a:blip r:embed="rId15"/>
            <a:srcRect/>
            <a:stretch/>
          </a:blipFill>
          <a:ln w="0">
            <a:noFill/>
          </a:ln>
        </p:spPr>
        <p:style>
          <a:lnRef idx="0"/>
          <a:fillRef idx="0"/>
          <a:effectRef idx="0"/>
          <a:fontRef idx="minor"/>
        </p:style>
      </p:sp>
      <p:sp>
        <p:nvSpPr>
          <p:cNvPr id="111" name="AutoShape 30"/>
          <p:cNvSpPr/>
          <p:nvPr/>
        </p:nvSpPr>
        <p:spPr>
          <a:xfrm flipV="1">
            <a:off x="12166200" y="5685480"/>
            <a:ext cx="360" cy="4601520"/>
          </a:xfrm>
          <a:prstGeom prst="line">
            <a:avLst/>
          </a:prstGeom>
          <a:ln w="38100">
            <a:solidFill>
              <a:srgbClr val="fe6d73"/>
            </a:solidFill>
            <a:round/>
          </a:ln>
        </p:spPr>
        <p:style>
          <a:lnRef idx="0"/>
          <a:fillRef idx="0"/>
          <a:effectRef idx="0"/>
          <a:fontRef idx="minor"/>
        </p:style>
      </p:sp>
      <p:sp>
        <p:nvSpPr>
          <p:cNvPr id="112" name="AutoShape 31"/>
          <p:cNvSpPr/>
          <p:nvPr/>
        </p:nvSpPr>
        <p:spPr>
          <a:xfrm flipV="1">
            <a:off x="6085080" y="5695200"/>
            <a:ext cx="360" cy="4591800"/>
          </a:xfrm>
          <a:prstGeom prst="line">
            <a:avLst/>
          </a:prstGeom>
          <a:ln w="38100">
            <a:solidFill>
              <a:srgbClr val="fe6d73"/>
            </a:solidFill>
            <a:round/>
          </a:ln>
        </p:spPr>
        <p:style>
          <a:lnRef idx="0"/>
          <a:fillRef idx="0"/>
          <a:effectRef idx="0"/>
          <a:fontRef idx="minor"/>
        </p:style>
      </p:sp>
      <p:sp>
        <p:nvSpPr>
          <p:cNvPr id="113" name="TextBox 32"/>
          <p:cNvSpPr/>
          <p:nvPr/>
        </p:nvSpPr>
        <p:spPr>
          <a:xfrm>
            <a:off x="554040" y="363600"/>
            <a:ext cx="4934880" cy="1408680"/>
          </a:xfrm>
          <a:prstGeom prst="rect">
            <a:avLst/>
          </a:prstGeom>
          <a:noFill/>
          <a:ln w="0">
            <a:noFill/>
          </a:ln>
        </p:spPr>
        <p:style>
          <a:lnRef idx="0"/>
          <a:fillRef idx="0"/>
          <a:effectRef idx="0"/>
          <a:fontRef idx="minor"/>
        </p:style>
        <p:txBody>
          <a:bodyPr lIns="0" rIns="0" tIns="0" bIns="0" anchor="t">
            <a:spAutoFit/>
          </a:bodyPr>
          <a:p>
            <a:pPr>
              <a:lnSpc>
                <a:spcPts val="5545"/>
              </a:lnSpc>
              <a:buNone/>
            </a:pPr>
            <a:r>
              <a:rPr b="0" lang="en-US" sz="5600" spc="-1" strike="noStrike">
                <a:solidFill>
                  <a:srgbClr val="fe6d73"/>
                </a:solidFill>
                <a:latin typeface="Kollektif Bold"/>
              </a:rPr>
              <a:t>COS’È UN ESOPIANETA?</a:t>
            </a:r>
            <a:endParaRPr b="0" lang="en-GB" sz="5600" spc="-1" strike="noStrike">
              <a:latin typeface="Arial"/>
            </a:endParaRPr>
          </a:p>
        </p:txBody>
      </p:sp>
      <p:sp>
        <p:nvSpPr>
          <p:cNvPr id="114" name="TextBox 33"/>
          <p:cNvSpPr/>
          <p:nvPr/>
        </p:nvSpPr>
        <p:spPr>
          <a:xfrm>
            <a:off x="251640" y="2247840"/>
            <a:ext cx="5056200" cy="329148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Gli </a:t>
            </a:r>
            <a:r>
              <a:rPr b="0" lang="en-US" sz="2400" spc="-1" strike="noStrike">
                <a:solidFill>
                  <a:srgbClr val="545454"/>
                </a:solidFill>
                <a:latin typeface="DM Sans Bold"/>
              </a:rPr>
              <a:t>esopianeti</a:t>
            </a:r>
            <a:r>
              <a:rPr b="0" lang="en-US" sz="2400" spc="-1" strike="noStrike">
                <a:solidFill>
                  <a:srgbClr val="545454"/>
                </a:solidFill>
                <a:latin typeface="DM Sans"/>
              </a:rPr>
              <a:t> sono </a:t>
            </a:r>
            <a:r>
              <a:rPr b="0" lang="en-US" sz="2400" spc="-1" strike="noStrike">
                <a:solidFill>
                  <a:srgbClr val="545454"/>
                </a:solidFill>
                <a:latin typeface="DM Sans Bold"/>
              </a:rPr>
              <a:t>pianeti</a:t>
            </a:r>
            <a:r>
              <a:rPr b="0" lang="en-US" sz="2400" spc="-1" strike="noStrike">
                <a:solidFill>
                  <a:srgbClr val="545454"/>
                </a:solidFill>
                <a:latin typeface="DM Sans"/>
              </a:rPr>
              <a:t> che </a:t>
            </a:r>
            <a:r>
              <a:rPr b="0" lang="en-US" sz="2400" spc="-1" strike="noStrike">
                <a:solidFill>
                  <a:srgbClr val="545454"/>
                </a:solidFill>
                <a:latin typeface="DM Sans Bold"/>
              </a:rPr>
              <a:t>orbitano</a:t>
            </a:r>
            <a:r>
              <a:rPr b="0" lang="en-US" sz="2400" spc="-1" strike="noStrike">
                <a:solidFill>
                  <a:srgbClr val="545454"/>
                </a:solidFill>
                <a:latin typeface="DM Sans"/>
              </a:rPr>
              <a:t> attorno a una </a:t>
            </a:r>
            <a:r>
              <a:rPr b="0" lang="en-US" sz="2400" spc="-1" strike="noStrike">
                <a:solidFill>
                  <a:srgbClr val="545454"/>
                </a:solidFill>
                <a:latin typeface="DM Sans Bold"/>
              </a:rPr>
              <a:t>stella</a:t>
            </a:r>
            <a:r>
              <a:rPr b="0" lang="en-US" sz="2400" spc="-1" strike="noStrike">
                <a:solidFill>
                  <a:srgbClr val="545454"/>
                </a:solidFill>
                <a:latin typeface="DM Sans"/>
              </a:rPr>
              <a:t> diversa dalla nostra, il Sole.</a:t>
            </a:r>
            <a:endParaRPr b="0" lang="en-GB" sz="2400" spc="-1" strike="noStrike">
              <a:latin typeface="Arial"/>
            </a:endParaRPr>
          </a:p>
          <a:p>
            <a:pPr>
              <a:lnSpc>
                <a:spcPts val="2880"/>
              </a:lnSpc>
              <a:buNone/>
            </a:pPr>
            <a:endParaRPr b="0" lang="en-GB" sz="2400" spc="-1" strike="noStrike">
              <a:latin typeface="Arial"/>
            </a:endParaRPr>
          </a:p>
          <a:p>
            <a:pPr>
              <a:lnSpc>
                <a:spcPts val="2880"/>
              </a:lnSpc>
              <a:buNone/>
            </a:pPr>
            <a:endParaRPr b="0" lang="en-GB" sz="2400" spc="-1" strike="noStrike">
              <a:latin typeface="Arial"/>
            </a:endParaRPr>
          </a:p>
          <a:p>
            <a:pPr lvl="1" marL="518040" indent="-259200">
              <a:lnSpc>
                <a:spcPts val="2880"/>
              </a:lnSpc>
              <a:buClr>
                <a:srgbClr val="545454"/>
              </a:buClr>
              <a:buFont typeface="Arial"/>
              <a:buChar char="•"/>
            </a:pPr>
            <a:r>
              <a:rPr b="0" lang="en-US" sz="2400" spc="-1" strike="noStrike">
                <a:solidFill>
                  <a:srgbClr val="545454"/>
                </a:solidFill>
                <a:latin typeface="DM Sans"/>
              </a:rPr>
              <a:t>Ad oggi, si registrano </a:t>
            </a:r>
            <a:r>
              <a:rPr b="0" lang="en-US" sz="2400" spc="-1" strike="noStrike">
                <a:solidFill>
                  <a:srgbClr val="545454"/>
                </a:solidFill>
                <a:latin typeface="DM Sans Bold"/>
              </a:rPr>
              <a:t>5,493</a:t>
            </a:r>
            <a:r>
              <a:rPr b="0" lang="en-US" sz="2400" spc="-1" strike="noStrike">
                <a:solidFill>
                  <a:srgbClr val="545454"/>
                </a:solidFill>
                <a:latin typeface="DM Sans"/>
              </a:rPr>
              <a:t> esopianeti, </a:t>
            </a:r>
            <a:r>
              <a:rPr b="0" lang="en-US" sz="2400" spc="-1" strike="noStrike">
                <a:solidFill>
                  <a:srgbClr val="545454"/>
                </a:solidFill>
                <a:latin typeface="DM Sans Bold"/>
              </a:rPr>
              <a:t>di cui 4,146 con il transito</a:t>
            </a:r>
            <a:r>
              <a:rPr b="0" lang="en-US" sz="2400" spc="-1" strike="noStrike">
                <a:solidFill>
                  <a:srgbClr val="545454"/>
                </a:solidFill>
                <a:latin typeface="DM Sans"/>
              </a:rPr>
              <a:t>.</a:t>
            </a:r>
            <a:endParaRPr b="0" lang="en-GB" sz="2400" spc="-1" strike="noStrike">
              <a:latin typeface="Arial"/>
            </a:endParaRPr>
          </a:p>
        </p:txBody>
      </p:sp>
      <p:sp>
        <p:nvSpPr>
          <p:cNvPr id="115" name="TextBox 34"/>
          <p:cNvSpPr/>
          <p:nvPr/>
        </p:nvSpPr>
        <p:spPr>
          <a:xfrm>
            <a:off x="6815160" y="2247840"/>
            <a:ext cx="5056200" cy="292572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a:rPr>
              <a:t>Il fenomeno del </a:t>
            </a:r>
            <a:r>
              <a:rPr b="0" lang="en-US" sz="2400" spc="-1" strike="noStrike">
                <a:solidFill>
                  <a:srgbClr val="545454"/>
                </a:solidFill>
                <a:latin typeface="DM Sans Bold"/>
              </a:rPr>
              <a:t>transito</a:t>
            </a:r>
            <a:r>
              <a:rPr b="0" lang="en-US" sz="2400" spc="-1" strike="noStrike">
                <a:solidFill>
                  <a:srgbClr val="545454"/>
                </a:solidFill>
                <a:latin typeface="DM Sans"/>
              </a:rPr>
              <a:t> si verifica quando un </a:t>
            </a:r>
            <a:r>
              <a:rPr b="0" lang="en-US" sz="2400" spc="-1" strike="noStrike">
                <a:solidFill>
                  <a:srgbClr val="545454"/>
                </a:solidFill>
                <a:latin typeface="DM Sans Bold"/>
              </a:rPr>
              <a:t>pianeta</a:t>
            </a:r>
            <a:r>
              <a:rPr b="0" lang="en-US" sz="2400" spc="-1" strike="noStrike">
                <a:solidFill>
                  <a:srgbClr val="545454"/>
                </a:solidFill>
                <a:latin typeface="DM Sans"/>
              </a:rPr>
              <a:t> </a:t>
            </a:r>
            <a:r>
              <a:rPr b="0" lang="en-US" sz="2400" spc="-1" strike="noStrike">
                <a:solidFill>
                  <a:srgbClr val="545454"/>
                </a:solidFill>
                <a:latin typeface="DM Sans Bold"/>
              </a:rPr>
              <a:t>passa di fronte a una stella</a:t>
            </a:r>
            <a:r>
              <a:rPr b="0" lang="en-US" sz="2400" spc="-1" strike="noStrike">
                <a:solidFill>
                  <a:srgbClr val="545454"/>
                </a:solidFill>
                <a:latin typeface="DM Sans"/>
              </a:rPr>
              <a:t> </a:t>
            </a:r>
            <a:r>
              <a:rPr b="0" lang="en-US" sz="2400" spc="-1" strike="noStrike">
                <a:solidFill>
                  <a:srgbClr val="545454"/>
                </a:solidFill>
                <a:latin typeface="DM Sans Bold"/>
              </a:rPr>
              <a:t>rispetto a un osservatore.</a:t>
            </a:r>
            <a:endParaRPr b="0" lang="en-GB" sz="2400" spc="-1" strike="noStrike">
              <a:latin typeface="Arial"/>
            </a:endParaRPr>
          </a:p>
          <a:p>
            <a:pPr>
              <a:lnSpc>
                <a:spcPts val="2880"/>
              </a:lnSpc>
              <a:buNone/>
            </a:pPr>
            <a:endParaRPr b="0" lang="en-GB" sz="2400" spc="-1" strike="noStrike">
              <a:latin typeface="Arial"/>
            </a:endParaRPr>
          </a:p>
          <a:p>
            <a:pPr lvl="1" marL="518040" indent="-259200">
              <a:lnSpc>
                <a:spcPts val="2880"/>
              </a:lnSpc>
              <a:buClr>
                <a:srgbClr val="545454"/>
              </a:buClr>
              <a:buFont typeface="Arial"/>
              <a:buChar char="•"/>
            </a:pPr>
            <a:r>
              <a:rPr b="0" lang="en-US" sz="2400" spc="-1" strike="noStrike">
                <a:solidFill>
                  <a:srgbClr val="545454"/>
                </a:solidFill>
                <a:latin typeface="DM Sans"/>
              </a:rPr>
              <a:t>Esso </a:t>
            </a:r>
            <a:r>
              <a:rPr b="0" lang="en-US" sz="2400" spc="-1" strike="noStrike">
                <a:solidFill>
                  <a:srgbClr val="545454"/>
                </a:solidFill>
                <a:latin typeface="DM Sans Bold"/>
              </a:rPr>
              <a:t>causa</a:t>
            </a:r>
            <a:r>
              <a:rPr b="0" lang="en-US" sz="2400" spc="-1" strike="noStrike">
                <a:solidFill>
                  <a:srgbClr val="545454"/>
                </a:solidFill>
                <a:latin typeface="DM Sans"/>
              </a:rPr>
              <a:t> una </a:t>
            </a:r>
            <a:r>
              <a:rPr b="0" lang="en-US" sz="2400" spc="-1" strike="noStrike">
                <a:solidFill>
                  <a:srgbClr val="545454"/>
                </a:solidFill>
                <a:latin typeface="DM Sans Bold"/>
              </a:rPr>
              <a:t>diminuzione</a:t>
            </a:r>
            <a:r>
              <a:rPr b="0" lang="en-US" sz="2400" spc="-1" strike="noStrike">
                <a:solidFill>
                  <a:srgbClr val="545454"/>
                </a:solidFill>
                <a:latin typeface="DM Sans"/>
              </a:rPr>
              <a:t> relativa del flusso di </a:t>
            </a:r>
            <a:r>
              <a:rPr b="0" lang="en-US" sz="2400" spc="-1" strike="noStrike">
                <a:solidFill>
                  <a:srgbClr val="545454"/>
                </a:solidFill>
                <a:latin typeface="DM Sans Bold"/>
              </a:rPr>
              <a:t>luce</a:t>
            </a:r>
            <a:r>
              <a:rPr b="0" lang="en-US" sz="2400" spc="-1" strike="noStrike">
                <a:solidFill>
                  <a:srgbClr val="545454"/>
                </a:solidFill>
                <a:latin typeface="DM Sans"/>
              </a:rPr>
              <a:t> </a:t>
            </a:r>
            <a:r>
              <a:rPr b="0" lang="en-US" sz="2400" spc="-1" strike="noStrike">
                <a:solidFill>
                  <a:srgbClr val="545454"/>
                </a:solidFill>
                <a:latin typeface="DM Sans Bold"/>
              </a:rPr>
              <a:t>osservato</a:t>
            </a:r>
            <a:r>
              <a:rPr b="0" lang="en-US" sz="2400" spc="-1" strike="noStrike">
                <a:solidFill>
                  <a:srgbClr val="545454"/>
                </a:solidFill>
                <a:latin typeface="DM Sans"/>
              </a:rPr>
              <a:t>.</a:t>
            </a:r>
            <a:endParaRPr b="0" lang="en-GB" sz="2400" spc="-1" strike="noStrike">
              <a:latin typeface="Arial"/>
            </a:endParaRPr>
          </a:p>
        </p:txBody>
      </p:sp>
      <p:sp>
        <p:nvSpPr>
          <p:cNvPr id="116" name="TextBox 35"/>
          <p:cNvSpPr/>
          <p:nvPr/>
        </p:nvSpPr>
        <p:spPr>
          <a:xfrm>
            <a:off x="7071840" y="363600"/>
            <a:ext cx="4143600" cy="1408680"/>
          </a:xfrm>
          <a:prstGeom prst="rect">
            <a:avLst/>
          </a:prstGeom>
          <a:noFill/>
          <a:ln w="0">
            <a:noFill/>
          </a:ln>
        </p:spPr>
        <p:style>
          <a:lnRef idx="0"/>
          <a:fillRef idx="0"/>
          <a:effectRef idx="0"/>
          <a:fontRef idx="minor"/>
        </p:style>
        <p:txBody>
          <a:bodyPr lIns="0" rIns="0" tIns="0" bIns="0" anchor="t">
            <a:spAutoFit/>
          </a:bodyPr>
          <a:p>
            <a:pPr>
              <a:lnSpc>
                <a:spcPts val="5545"/>
              </a:lnSpc>
              <a:buNone/>
            </a:pPr>
            <a:r>
              <a:rPr b="0" lang="en-US" sz="5600" spc="-1" strike="noStrike">
                <a:solidFill>
                  <a:srgbClr val="fe6d73"/>
                </a:solidFill>
                <a:latin typeface="Kollektif Bold"/>
              </a:rPr>
              <a:t>COME TROVARLI?</a:t>
            </a:r>
            <a:endParaRPr b="0" lang="en-GB" sz="5600" spc="-1" strike="noStrike">
              <a:latin typeface="Arial"/>
            </a:endParaRPr>
          </a:p>
        </p:txBody>
      </p:sp>
      <p:sp>
        <p:nvSpPr>
          <p:cNvPr id="117" name="TextBox 36"/>
          <p:cNvSpPr/>
          <p:nvPr/>
        </p:nvSpPr>
        <p:spPr>
          <a:xfrm>
            <a:off x="13123440" y="363600"/>
            <a:ext cx="4002840" cy="1408680"/>
          </a:xfrm>
          <a:prstGeom prst="rect">
            <a:avLst/>
          </a:prstGeom>
          <a:noFill/>
          <a:ln w="0">
            <a:noFill/>
          </a:ln>
        </p:spPr>
        <p:style>
          <a:lnRef idx="0"/>
          <a:fillRef idx="0"/>
          <a:effectRef idx="0"/>
          <a:fontRef idx="minor"/>
        </p:style>
        <p:txBody>
          <a:bodyPr lIns="0" rIns="0" tIns="0" bIns="0" anchor="t">
            <a:spAutoFit/>
          </a:bodyPr>
          <a:p>
            <a:pPr>
              <a:lnSpc>
                <a:spcPts val="5545"/>
              </a:lnSpc>
              <a:buNone/>
            </a:pPr>
            <a:r>
              <a:rPr b="0" lang="en-US" sz="5600" spc="-1" strike="noStrike">
                <a:solidFill>
                  <a:srgbClr val="fe6d73"/>
                </a:solidFill>
                <a:latin typeface="Kollektif Bold"/>
              </a:rPr>
              <a:t>TELESCOPI SPAZIALI</a:t>
            </a:r>
            <a:endParaRPr b="0" lang="en-GB" sz="5600" spc="-1" strike="noStrike">
              <a:latin typeface="Arial"/>
            </a:endParaRPr>
          </a:p>
        </p:txBody>
      </p:sp>
      <p:sp>
        <p:nvSpPr>
          <p:cNvPr id="118" name="TextBox 37"/>
          <p:cNvSpPr/>
          <p:nvPr/>
        </p:nvSpPr>
        <p:spPr>
          <a:xfrm>
            <a:off x="12983040" y="2247840"/>
            <a:ext cx="5056200" cy="2925720"/>
          </a:xfrm>
          <a:prstGeom prst="rect">
            <a:avLst/>
          </a:prstGeom>
          <a:noFill/>
          <a:ln w="0">
            <a:noFill/>
          </a:ln>
        </p:spPr>
        <p:style>
          <a:lnRef idx="0"/>
          <a:fillRef idx="0"/>
          <a:effectRef idx="0"/>
          <a:fontRef idx="minor"/>
        </p:style>
        <p:txBody>
          <a:bodyPr lIns="0" rIns="0" tIns="0" bIns="0" anchor="t">
            <a:spAutoFit/>
          </a:bodyPr>
          <a:p>
            <a:pPr lvl="1" marL="518040" indent="-259200">
              <a:lnSpc>
                <a:spcPts val="2880"/>
              </a:lnSpc>
              <a:buClr>
                <a:srgbClr val="545454"/>
              </a:buClr>
              <a:buFont typeface="Arial"/>
              <a:buChar char="•"/>
            </a:pPr>
            <a:r>
              <a:rPr b="0" lang="en-US" sz="2400" spc="-1" strike="noStrike">
                <a:solidFill>
                  <a:srgbClr val="545454"/>
                </a:solidFill>
                <a:latin typeface="DM Sans Bold"/>
              </a:rPr>
              <a:t>TESS</a:t>
            </a:r>
            <a:r>
              <a:rPr b="0" lang="en-US" sz="2400" spc="-1" strike="noStrike">
                <a:solidFill>
                  <a:srgbClr val="545454"/>
                </a:solidFill>
                <a:latin typeface="DM Sans"/>
              </a:rPr>
              <a:t> e </a:t>
            </a:r>
            <a:r>
              <a:rPr b="0" lang="en-US" sz="2400" spc="-1" strike="noStrike">
                <a:solidFill>
                  <a:srgbClr val="545454"/>
                </a:solidFill>
                <a:latin typeface="DM Sans Bold"/>
              </a:rPr>
              <a:t>Kepler</a:t>
            </a:r>
            <a:r>
              <a:rPr b="0" lang="en-US" sz="2400" spc="-1" strike="noStrike">
                <a:solidFill>
                  <a:srgbClr val="545454"/>
                </a:solidFill>
                <a:latin typeface="DM Sans"/>
              </a:rPr>
              <a:t>, sono due </a:t>
            </a:r>
            <a:r>
              <a:rPr b="0" lang="en-US" sz="2400" spc="-1" strike="noStrike">
                <a:solidFill>
                  <a:srgbClr val="545454"/>
                </a:solidFill>
                <a:latin typeface="DM Sans Bold"/>
              </a:rPr>
              <a:t>telescopi spaziali</a:t>
            </a:r>
            <a:r>
              <a:rPr b="0" lang="en-US" sz="2400" spc="-1" strike="noStrike">
                <a:solidFill>
                  <a:srgbClr val="545454"/>
                </a:solidFill>
                <a:latin typeface="DM Sans"/>
              </a:rPr>
              <a:t> della </a:t>
            </a:r>
            <a:r>
              <a:rPr b="0" lang="en-US" sz="2400" spc="-1" strike="noStrike">
                <a:solidFill>
                  <a:srgbClr val="545454"/>
                </a:solidFill>
                <a:latin typeface="DM Sans Bold"/>
              </a:rPr>
              <a:t>NASA</a:t>
            </a:r>
            <a:r>
              <a:rPr b="0" lang="en-US" sz="2400" spc="-1" strike="noStrike">
                <a:solidFill>
                  <a:srgbClr val="545454"/>
                </a:solidFill>
                <a:latin typeface="DM Sans"/>
              </a:rPr>
              <a:t>.</a:t>
            </a:r>
            <a:endParaRPr b="0" lang="en-GB" sz="2400" spc="-1" strike="noStrike">
              <a:latin typeface="Arial"/>
            </a:endParaRPr>
          </a:p>
          <a:p>
            <a:pPr>
              <a:lnSpc>
                <a:spcPts val="2880"/>
              </a:lnSpc>
              <a:buNone/>
            </a:pPr>
            <a:endParaRPr b="0" lang="en-GB" sz="2400" spc="-1" strike="noStrike">
              <a:latin typeface="Arial"/>
            </a:endParaRPr>
          </a:p>
          <a:p>
            <a:pPr>
              <a:lnSpc>
                <a:spcPts val="2880"/>
              </a:lnSpc>
              <a:buNone/>
            </a:pPr>
            <a:endParaRPr b="0" lang="en-GB" sz="2400" spc="-1" strike="noStrike">
              <a:latin typeface="Arial"/>
            </a:endParaRPr>
          </a:p>
          <a:p>
            <a:pPr>
              <a:lnSpc>
                <a:spcPts val="2880"/>
              </a:lnSpc>
              <a:buNone/>
            </a:pPr>
            <a:endParaRPr b="0" lang="en-GB" sz="2400" spc="-1" strike="noStrike">
              <a:latin typeface="Arial"/>
            </a:endParaRPr>
          </a:p>
          <a:p>
            <a:pPr lvl="1" marL="518040" indent="-259200">
              <a:lnSpc>
                <a:spcPts val="2880"/>
              </a:lnSpc>
              <a:buClr>
                <a:srgbClr val="545454"/>
              </a:buClr>
              <a:buFont typeface="Arial"/>
              <a:buChar char="•"/>
            </a:pPr>
            <a:r>
              <a:rPr b="0" lang="en-US" sz="2400" spc="-1" strike="noStrike">
                <a:solidFill>
                  <a:srgbClr val="545454"/>
                </a:solidFill>
                <a:latin typeface="DM Sans"/>
              </a:rPr>
              <a:t>Il focus per la </a:t>
            </a:r>
            <a:r>
              <a:rPr b="0" lang="en-US" sz="2400" spc="-1" strike="noStrike">
                <a:solidFill>
                  <a:srgbClr val="545454"/>
                </a:solidFill>
                <a:latin typeface="DM Sans Bold"/>
              </a:rPr>
              <a:t>ricerca</a:t>
            </a:r>
            <a:r>
              <a:rPr b="0" lang="en-US" sz="2400" spc="-1" strike="noStrike">
                <a:solidFill>
                  <a:srgbClr val="545454"/>
                </a:solidFill>
                <a:latin typeface="DM Sans"/>
              </a:rPr>
              <a:t> agli </a:t>
            </a:r>
            <a:r>
              <a:rPr b="0" lang="en-US" sz="2400" spc="-1" strike="noStrike">
                <a:solidFill>
                  <a:srgbClr val="545454"/>
                </a:solidFill>
                <a:latin typeface="DM Sans Bold"/>
              </a:rPr>
              <a:t>esopianeti</a:t>
            </a:r>
            <a:r>
              <a:rPr b="0" lang="en-US" sz="2400" spc="-1" strike="noStrike">
                <a:solidFill>
                  <a:srgbClr val="545454"/>
                </a:solidFill>
                <a:latin typeface="DM Sans"/>
              </a:rPr>
              <a:t> si basa sul metodo del </a:t>
            </a:r>
            <a:r>
              <a:rPr b="0" lang="en-US" sz="2400" spc="-1" strike="noStrike">
                <a:solidFill>
                  <a:srgbClr val="545454"/>
                </a:solidFill>
                <a:latin typeface="DM Sans Bold"/>
              </a:rPr>
              <a:t>transito</a:t>
            </a:r>
            <a:endParaRPr b="0" lang="en-GB" sz="24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16"/>
                                        </p:tgtEl>
                                        <p:attrNameLst>
                                          <p:attrName>style.visibility</p:attrName>
                                        </p:attrNameLst>
                                      </p:cBhvr>
                                      <p:to>
                                        <p:strVal val="visible"/>
                                      </p:to>
                                    </p:set>
                                    <p:animEffect filter="fade" transition="in">
                                      <p:cBhvr additive="repl">
                                        <p:cTn id="7" dur="500"/>
                                        <p:tgtEl>
                                          <p:spTgt spid="116"/>
                                        </p:tgtEl>
                                      </p:cBhvr>
                                    </p:animEffect>
                                  </p:childTnLst>
                                </p:cTn>
                              </p:par>
                              <p:par>
                                <p:cTn id="8" nodeType="withEffect" fill="hold" presetClass="entr" presetID="10">
                                  <p:stCondLst>
                                    <p:cond delay="0"/>
                                  </p:stCondLst>
                                  <p:childTnLst>
                                    <p:set>
                                      <p:cBhvr>
                                        <p:cTn id="9" dur="1" fill="hold">
                                          <p:stCondLst>
                                            <p:cond delay="0"/>
                                          </p:stCondLst>
                                        </p:cTn>
                                        <p:tgtEl>
                                          <p:spTgt spid="115"/>
                                        </p:tgtEl>
                                        <p:attrNameLst>
                                          <p:attrName>style.visibility</p:attrName>
                                        </p:attrNameLst>
                                      </p:cBhvr>
                                      <p:to>
                                        <p:strVal val="visible"/>
                                      </p:to>
                                    </p:set>
                                    <p:animEffect filter="fade" transition="in">
                                      <p:cBhvr additive="repl">
                                        <p:cTn id="10" dur="500"/>
                                        <p:tgtEl>
                                          <p:spTgt spid="115"/>
                                        </p:tgtEl>
                                      </p:cBhvr>
                                    </p:animEffect>
                                  </p:childTnLst>
                                </p:cTn>
                              </p:par>
                              <p:par>
                                <p:cTn id="11" nodeType="withEffect" fill="hold" presetClass="entr" presetID="10">
                                  <p:stCondLst>
                                    <p:cond delay="0"/>
                                  </p:stCondLst>
                                  <p:childTnLst>
                                    <p:set>
                                      <p:cBhvr>
                                        <p:cTn id="12" dur="1" fill="hold">
                                          <p:stCondLst>
                                            <p:cond delay="0"/>
                                          </p:stCondLst>
                                        </p:cTn>
                                        <p:tgtEl>
                                          <p:spTgt spid="110"/>
                                        </p:tgtEl>
                                        <p:attrNameLst>
                                          <p:attrName>style.visibility</p:attrName>
                                        </p:attrNameLst>
                                      </p:cBhvr>
                                      <p:to>
                                        <p:strVal val="visible"/>
                                      </p:to>
                                    </p:set>
                                    <p:animEffect filter="fade" transition="in">
                                      <p:cBhvr additive="repl">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nodeType="clickEffect" fill="hold" presetClass="entr" presetID="10">
                                  <p:stCondLst>
                                    <p:cond delay="0"/>
                                  </p:stCondLst>
                                  <p:childTnLst>
                                    <p:set>
                                      <p:cBhvr>
                                        <p:cTn id="17" dur="1" fill="hold">
                                          <p:stCondLst>
                                            <p:cond delay="0"/>
                                          </p:stCondLst>
                                        </p:cTn>
                                        <p:tgtEl>
                                          <p:spTgt spid="109"/>
                                        </p:tgtEl>
                                        <p:attrNameLst>
                                          <p:attrName>style.visibility</p:attrName>
                                        </p:attrNameLst>
                                      </p:cBhvr>
                                      <p:to>
                                        <p:strVal val="visible"/>
                                      </p:to>
                                    </p:set>
                                    <p:animEffect filter="fade" transition="in">
                                      <p:cBhvr additive="repl">
                                        <p:cTn id="18" dur="500"/>
                                        <p:tgtEl>
                                          <p:spTgt spid="109"/>
                                        </p:tgtEl>
                                      </p:cBhvr>
                                    </p:animEffect>
                                  </p:childTnLst>
                                </p:cTn>
                              </p:par>
                              <p:par>
                                <p:cTn id="19" nodeType="withEffect" fill="hold" presetClass="entr" presetID="10">
                                  <p:stCondLst>
                                    <p:cond delay="0"/>
                                  </p:stCondLst>
                                  <p:childTnLst>
                                    <p:set>
                                      <p:cBhvr>
                                        <p:cTn id="20" dur="1" fill="hold">
                                          <p:stCondLst>
                                            <p:cond delay="0"/>
                                          </p:stCondLst>
                                        </p:cTn>
                                        <p:tgtEl>
                                          <p:spTgt spid="111"/>
                                        </p:tgtEl>
                                        <p:attrNameLst>
                                          <p:attrName>style.visibility</p:attrName>
                                        </p:attrNameLst>
                                      </p:cBhvr>
                                      <p:to>
                                        <p:strVal val="visible"/>
                                      </p:to>
                                    </p:set>
                                    <p:animEffect filter="fade" transition="in">
                                      <p:cBhvr additive="repl">
                                        <p:cTn id="21" dur="500"/>
                                        <p:tgtEl>
                                          <p:spTgt spid="111"/>
                                        </p:tgtEl>
                                      </p:cBhvr>
                                    </p:animEffect>
                                  </p:childTnLst>
                                </p:cTn>
                              </p:par>
                              <p:par>
                                <p:cTn id="22" nodeType="withEffect" fill="hold" presetClass="entr" presetID="10">
                                  <p:stCondLst>
                                    <p:cond delay="0"/>
                                  </p:stCondLst>
                                  <p:childTnLst>
                                    <p:set>
                                      <p:cBhvr>
                                        <p:cTn id="23" dur="1" fill="hold">
                                          <p:stCondLst>
                                            <p:cond delay="0"/>
                                          </p:stCondLst>
                                        </p:cTn>
                                        <p:tgtEl>
                                          <p:spTgt spid="118"/>
                                        </p:tgtEl>
                                        <p:attrNameLst>
                                          <p:attrName>style.visibility</p:attrName>
                                        </p:attrNameLst>
                                      </p:cBhvr>
                                      <p:to>
                                        <p:strVal val="visible"/>
                                      </p:to>
                                    </p:set>
                                    <p:animEffect filter="fade" transition="in">
                                      <p:cBhvr additive="repl">
                                        <p:cTn id="24" dur="500"/>
                                        <p:tgtEl>
                                          <p:spTgt spid="118"/>
                                        </p:tgtEl>
                                      </p:cBhvr>
                                    </p:animEffect>
                                  </p:childTnLst>
                                </p:cTn>
                              </p:par>
                              <p:par>
                                <p:cTn id="25" nodeType="withEffect" fill="hold" presetClass="entr" presetID="10">
                                  <p:stCondLst>
                                    <p:cond delay="0"/>
                                  </p:stCondLst>
                                  <p:childTnLst>
                                    <p:set>
                                      <p:cBhvr>
                                        <p:cTn id="26" dur="1" fill="hold">
                                          <p:stCondLst>
                                            <p:cond delay="0"/>
                                          </p:stCondLst>
                                        </p:cTn>
                                        <p:tgtEl>
                                          <p:spTgt spid="117"/>
                                        </p:tgtEl>
                                        <p:attrNameLst>
                                          <p:attrName>style.visibility</p:attrName>
                                        </p:attrNameLst>
                                      </p:cBhvr>
                                      <p:to>
                                        <p:strVal val="visible"/>
                                      </p:to>
                                    </p:set>
                                    <p:animEffect filter="fade" transition="in">
                                      <p:cBhvr additive="repl">
                                        <p:cTn id="27"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9" name="Group 2"/>
          <p:cNvGrpSpPr/>
          <p:nvPr/>
        </p:nvGrpSpPr>
        <p:grpSpPr>
          <a:xfrm>
            <a:off x="-2570760" y="-5021280"/>
            <a:ext cx="7763760" cy="7763760"/>
            <a:chOff x="-2570760" y="-5021280"/>
            <a:chExt cx="7763760" cy="7763760"/>
          </a:xfrm>
        </p:grpSpPr>
        <p:sp>
          <p:nvSpPr>
            <p:cNvPr id="120" name="Freeform 3"/>
            <p:cNvSpPr/>
            <p:nvPr/>
          </p:nvSpPr>
          <p:spPr>
            <a:xfrm rot="2700000">
              <a:off x="-2396160" y="-2921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121" name="TextBox 4"/>
            <p:cNvSpPr/>
            <p:nvPr/>
          </p:nvSpPr>
          <p:spPr>
            <a:xfrm rot="2700000">
              <a:off x="-2975760" y="-1521720"/>
              <a:ext cx="7414920" cy="1924920"/>
            </a:xfrm>
            <a:prstGeom prst="rect">
              <a:avLst/>
            </a:prstGeom>
            <a:noFill/>
            <a:ln w="0">
              <a:noFill/>
            </a:ln>
          </p:spPr>
          <p:style>
            <a:lnRef idx="0"/>
            <a:fillRef idx="0"/>
            <a:effectRef idx="0"/>
            <a:fontRef idx="minor"/>
          </p:style>
        </p:sp>
      </p:grpSp>
      <p:sp>
        <p:nvSpPr>
          <p:cNvPr id="122" name="AutoShape 5"/>
          <p:cNvSpPr/>
          <p:nvPr/>
        </p:nvSpPr>
        <p:spPr>
          <a:xfrm>
            <a:off x="-2858760" y="-2102040"/>
            <a:ext cx="5184720" cy="5132160"/>
          </a:xfrm>
          <a:prstGeom prst="line">
            <a:avLst/>
          </a:prstGeom>
          <a:ln w="28575">
            <a:solidFill>
              <a:srgbClr val="8ca9ad"/>
            </a:solidFill>
            <a:round/>
          </a:ln>
        </p:spPr>
        <p:style>
          <a:lnRef idx="0"/>
          <a:fillRef idx="0"/>
          <a:effectRef idx="0"/>
          <a:fontRef idx="minor"/>
        </p:style>
      </p:sp>
      <p:sp>
        <p:nvSpPr>
          <p:cNvPr id="123" name="AutoShape 6"/>
          <p:cNvSpPr/>
          <p:nvPr/>
        </p:nvSpPr>
        <p:spPr>
          <a:xfrm>
            <a:off x="-3072960" y="-1789200"/>
            <a:ext cx="5038560" cy="5038200"/>
          </a:xfrm>
          <a:prstGeom prst="line">
            <a:avLst/>
          </a:prstGeom>
          <a:ln w="28575">
            <a:solidFill>
              <a:srgbClr val="8ca9ad"/>
            </a:solidFill>
            <a:round/>
          </a:ln>
        </p:spPr>
        <p:style>
          <a:lnRef idx="0"/>
          <a:fillRef idx="0"/>
          <a:effectRef idx="0"/>
          <a:fontRef idx="minor"/>
        </p:style>
      </p:sp>
      <p:sp>
        <p:nvSpPr>
          <p:cNvPr id="124" name="AutoShape 7"/>
          <p:cNvSpPr/>
          <p:nvPr/>
        </p:nvSpPr>
        <p:spPr>
          <a:xfrm>
            <a:off x="-3252600" y="-1431000"/>
            <a:ext cx="4866840" cy="4866840"/>
          </a:xfrm>
          <a:prstGeom prst="line">
            <a:avLst/>
          </a:prstGeom>
          <a:ln w="28575">
            <a:solidFill>
              <a:srgbClr val="8ca9ad"/>
            </a:solidFill>
            <a:round/>
          </a:ln>
        </p:spPr>
        <p:style>
          <a:lnRef idx="0"/>
          <a:fillRef idx="0"/>
          <a:effectRef idx="0"/>
          <a:fontRef idx="minor"/>
        </p:style>
      </p:sp>
      <p:sp>
        <p:nvSpPr>
          <p:cNvPr id="125" name="AutoShape 8"/>
          <p:cNvSpPr/>
          <p:nvPr/>
        </p:nvSpPr>
        <p:spPr>
          <a:xfrm>
            <a:off x="-3378960" y="-1044720"/>
            <a:ext cx="4690080" cy="4690080"/>
          </a:xfrm>
          <a:prstGeom prst="line">
            <a:avLst/>
          </a:prstGeom>
          <a:ln w="28575">
            <a:solidFill>
              <a:srgbClr val="8ca9ad"/>
            </a:solidFill>
            <a:round/>
          </a:ln>
        </p:spPr>
        <p:style>
          <a:lnRef idx="0"/>
          <a:fillRef idx="0"/>
          <a:effectRef idx="0"/>
          <a:fontRef idx="minor"/>
        </p:style>
      </p:sp>
      <p:sp>
        <p:nvSpPr>
          <p:cNvPr id="126" name="AutoShape 9"/>
          <p:cNvSpPr/>
          <p:nvPr/>
        </p:nvSpPr>
        <p:spPr>
          <a:xfrm>
            <a:off x="-3522960" y="-604800"/>
            <a:ext cx="4347360" cy="4347000"/>
          </a:xfrm>
          <a:prstGeom prst="line">
            <a:avLst/>
          </a:prstGeom>
          <a:ln w="28575">
            <a:solidFill>
              <a:srgbClr val="8ca9ad"/>
            </a:solidFill>
            <a:round/>
          </a:ln>
        </p:spPr>
        <p:style>
          <a:lnRef idx="0"/>
          <a:fillRef idx="0"/>
          <a:effectRef idx="0"/>
          <a:fontRef idx="minor"/>
        </p:style>
      </p:sp>
      <p:sp>
        <p:nvSpPr>
          <p:cNvPr id="127" name="AutoShape 10"/>
          <p:cNvSpPr/>
          <p:nvPr/>
        </p:nvSpPr>
        <p:spPr>
          <a:xfrm>
            <a:off x="-3643920" y="-161280"/>
            <a:ext cx="3963240" cy="3985200"/>
          </a:xfrm>
          <a:prstGeom prst="line">
            <a:avLst/>
          </a:prstGeom>
          <a:ln w="28575">
            <a:solidFill>
              <a:srgbClr val="8ca9ad"/>
            </a:solidFill>
            <a:round/>
          </a:ln>
        </p:spPr>
        <p:style>
          <a:lnRef idx="0"/>
          <a:fillRef idx="0"/>
          <a:effectRef idx="0"/>
          <a:fontRef idx="minor"/>
        </p:style>
      </p:sp>
      <p:sp>
        <p:nvSpPr>
          <p:cNvPr id="128" name="Freeform 11"/>
          <p:cNvSpPr/>
          <p:nvPr/>
        </p:nvSpPr>
        <p:spPr>
          <a:xfrm>
            <a:off x="17204040" y="70376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129" name="Freeform 12"/>
          <p:cNvSpPr/>
          <p:nvPr/>
        </p:nvSpPr>
        <p:spPr>
          <a:xfrm>
            <a:off x="17204040" y="81216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130" name="Freeform 13"/>
          <p:cNvSpPr/>
          <p:nvPr/>
        </p:nvSpPr>
        <p:spPr>
          <a:xfrm flipH="1" flipV="1" rot="5400000">
            <a:off x="17204400" y="920556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131" name="Freeform 14"/>
          <p:cNvSpPr/>
          <p:nvPr/>
        </p:nvSpPr>
        <p:spPr>
          <a:xfrm>
            <a:off x="16120440" y="59540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132" name="Freeform 15"/>
          <p:cNvSpPr/>
          <p:nvPr/>
        </p:nvSpPr>
        <p:spPr>
          <a:xfrm>
            <a:off x="16120440" y="70376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133" name="Freeform 16"/>
          <p:cNvSpPr/>
          <p:nvPr/>
        </p:nvSpPr>
        <p:spPr>
          <a:xfrm rot="5400000">
            <a:off x="15036840" y="81216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134" name="Freeform 17"/>
          <p:cNvSpPr/>
          <p:nvPr/>
        </p:nvSpPr>
        <p:spPr>
          <a:xfrm rot="10800000">
            <a:off x="16120440" y="92055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135" name="Freeform 18"/>
          <p:cNvSpPr/>
          <p:nvPr/>
        </p:nvSpPr>
        <p:spPr>
          <a:xfrm flipH="1" flipV="1" rot="10800000">
            <a:off x="15036840" y="920556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8"/>
            <a:srcRect/>
            <a:stretch/>
          </a:blipFill>
          <a:ln w="0">
            <a:noFill/>
          </a:ln>
        </p:spPr>
        <p:style>
          <a:lnRef idx="0"/>
          <a:fillRef idx="0"/>
          <a:effectRef idx="0"/>
          <a:fontRef idx="minor"/>
        </p:style>
      </p:sp>
      <p:sp>
        <p:nvSpPr>
          <p:cNvPr id="136" name="TextBox 19"/>
          <p:cNvSpPr/>
          <p:nvPr/>
        </p:nvSpPr>
        <p:spPr>
          <a:xfrm>
            <a:off x="4880880" y="662040"/>
            <a:ext cx="8232840" cy="140868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DALL'ACQUISIZIONE</a:t>
            </a:r>
            <a:endParaRPr b="0" lang="en-GB" sz="5600" spc="-1" strike="noStrike">
              <a:latin typeface="Arial"/>
            </a:endParaRPr>
          </a:p>
          <a:p>
            <a:pPr algn="ctr">
              <a:lnSpc>
                <a:spcPts val="5545"/>
              </a:lnSpc>
              <a:buNone/>
            </a:pPr>
            <a:r>
              <a:rPr b="0" lang="en-US" sz="5600" spc="-1" strike="noStrike">
                <a:solidFill>
                  <a:srgbClr val="227c9d"/>
                </a:solidFill>
                <a:latin typeface="Kollektif Bold"/>
              </a:rPr>
              <a:t> </a:t>
            </a:r>
            <a:r>
              <a:rPr b="0" lang="en-US" sz="5600" spc="-1" strike="noStrike">
                <a:solidFill>
                  <a:srgbClr val="227c9d"/>
                </a:solidFill>
                <a:latin typeface="Kollektif Bold"/>
              </a:rPr>
              <a:t>ALLA VALIDAZIONE</a:t>
            </a:r>
            <a:endParaRPr b="0" lang="en-GB" sz="5600" spc="-1" strike="noStrike">
              <a:latin typeface="Arial"/>
            </a:endParaRPr>
          </a:p>
        </p:txBody>
      </p:sp>
      <p:sp>
        <p:nvSpPr>
          <p:cNvPr id="137" name="Freeform 20"/>
          <p:cNvSpPr/>
          <p:nvPr/>
        </p:nvSpPr>
        <p:spPr>
          <a:xfrm rot="7912200">
            <a:off x="3090240" y="8136360"/>
            <a:ext cx="2617200" cy="1940040"/>
          </a:xfrm>
          <a:custGeom>
            <a:avLst/>
            <a:gdLst/>
            <a:ahLst/>
            <a:rect l="l" t="t" r="r" b="b"/>
            <a:pathLst>
              <a:path w="2617563" h="1940269">
                <a:moveTo>
                  <a:pt x="0" y="0"/>
                </a:moveTo>
                <a:lnTo>
                  <a:pt x="2617563" y="0"/>
                </a:lnTo>
                <a:lnTo>
                  <a:pt x="2617563" y="1940269"/>
                </a:lnTo>
                <a:lnTo>
                  <a:pt x="0" y="1940269"/>
                </a:lnTo>
                <a:lnTo>
                  <a:pt x="0" y="0"/>
                </a:lnTo>
                <a:close/>
              </a:path>
            </a:pathLst>
          </a:custGeom>
          <a:blipFill rotWithShape="0">
            <a:blip r:embed="rId9"/>
            <a:srcRect/>
            <a:stretch/>
          </a:blipFill>
          <a:ln w="0">
            <a:noFill/>
          </a:ln>
        </p:spPr>
        <p:style>
          <a:lnRef idx="0"/>
          <a:fillRef idx="0"/>
          <a:effectRef idx="0"/>
          <a:fontRef idx="minor"/>
        </p:style>
      </p:sp>
      <p:sp>
        <p:nvSpPr>
          <p:cNvPr id="138" name="Freeform 21"/>
          <p:cNvSpPr/>
          <p:nvPr/>
        </p:nvSpPr>
        <p:spPr>
          <a:xfrm>
            <a:off x="11679480" y="2894400"/>
            <a:ext cx="1559160" cy="1459800"/>
          </a:xfrm>
          <a:custGeom>
            <a:avLst/>
            <a:gdLst/>
            <a:ahLst/>
            <a:rect l="l" t="t" r="r" b="b"/>
            <a:pathLst>
              <a:path w="1559468" h="1460052">
                <a:moveTo>
                  <a:pt x="0" y="0"/>
                </a:moveTo>
                <a:lnTo>
                  <a:pt x="1559468" y="0"/>
                </a:lnTo>
                <a:lnTo>
                  <a:pt x="1559468" y="1460052"/>
                </a:lnTo>
                <a:lnTo>
                  <a:pt x="0" y="1460052"/>
                </a:lnTo>
                <a:lnTo>
                  <a:pt x="0" y="0"/>
                </a:lnTo>
                <a:close/>
              </a:path>
            </a:pathLst>
          </a:custGeom>
          <a:blipFill rotWithShape="0">
            <a:blip r:embed="rId10"/>
            <a:srcRect/>
            <a:stretch/>
          </a:blipFill>
          <a:ln w="0">
            <a:noFill/>
          </a:ln>
        </p:spPr>
        <p:style>
          <a:lnRef idx="0"/>
          <a:fillRef idx="0"/>
          <a:effectRef idx="0"/>
          <a:fontRef idx="minor"/>
        </p:style>
      </p:sp>
      <p:sp>
        <p:nvSpPr>
          <p:cNvPr id="139" name="Freeform 22"/>
          <p:cNvSpPr/>
          <p:nvPr/>
        </p:nvSpPr>
        <p:spPr>
          <a:xfrm>
            <a:off x="6388560" y="2516400"/>
            <a:ext cx="1410840" cy="1890720"/>
          </a:xfrm>
          <a:custGeom>
            <a:avLst/>
            <a:gdLst/>
            <a:ahLst/>
            <a:rect l="l" t="t" r="r" b="b"/>
            <a:pathLst>
              <a:path w="1411139" h="1891158">
                <a:moveTo>
                  <a:pt x="0" y="0"/>
                </a:moveTo>
                <a:lnTo>
                  <a:pt x="1411140" y="0"/>
                </a:lnTo>
                <a:lnTo>
                  <a:pt x="1411140" y="1891158"/>
                </a:lnTo>
                <a:lnTo>
                  <a:pt x="0" y="1891158"/>
                </a:lnTo>
                <a:lnTo>
                  <a:pt x="0" y="0"/>
                </a:lnTo>
                <a:close/>
              </a:path>
            </a:pathLst>
          </a:custGeom>
          <a:blipFill rotWithShape="0">
            <a:blip r:embed="rId11"/>
            <a:srcRect/>
            <a:stretch/>
          </a:blipFill>
          <a:ln w="0">
            <a:noFill/>
          </a:ln>
        </p:spPr>
        <p:style>
          <a:lnRef idx="0"/>
          <a:fillRef idx="0"/>
          <a:effectRef idx="0"/>
          <a:fontRef idx="minor"/>
        </p:style>
      </p:sp>
      <p:sp>
        <p:nvSpPr>
          <p:cNvPr id="140" name="Freeform 23"/>
          <p:cNvSpPr/>
          <p:nvPr/>
        </p:nvSpPr>
        <p:spPr>
          <a:xfrm>
            <a:off x="9267120" y="8466480"/>
            <a:ext cx="1194480" cy="1280520"/>
          </a:xfrm>
          <a:custGeom>
            <a:avLst/>
            <a:gdLst/>
            <a:ahLst/>
            <a:rect l="l" t="t" r="r" b="b"/>
            <a:pathLst>
              <a:path w="1194761" h="1280933">
                <a:moveTo>
                  <a:pt x="0" y="0"/>
                </a:moveTo>
                <a:lnTo>
                  <a:pt x="1194761" y="0"/>
                </a:lnTo>
                <a:lnTo>
                  <a:pt x="1194761" y="1280933"/>
                </a:lnTo>
                <a:lnTo>
                  <a:pt x="0" y="1280933"/>
                </a:lnTo>
                <a:lnTo>
                  <a:pt x="0" y="0"/>
                </a:lnTo>
                <a:close/>
              </a:path>
            </a:pathLst>
          </a:custGeom>
          <a:blipFill rotWithShape="0">
            <a:blip r:embed="rId12"/>
            <a:srcRect/>
            <a:stretch/>
          </a:blipFill>
          <a:ln w="0">
            <a:noFill/>
          </a:ln>
        </p:spPr>
        <p:style>
          <a:lnRef idx="0"/>
          <a:fillRef idx="0"/>
          <a:effectRef idx="0"/>
          <a:fontRef idx="minor"/>
        </p:style>
      </p:sp>
      <p:sp>
        <p:nvSpPr>
          <p:cNvPr id="141" name="AutoShape 24"/>
          <p:cNvSpPr/>
          <p:nvPr/>
        </p:nvSpPr>
        <p:spPr>
          <a:xfrm flipV="1">
            <a:off x="5212440" y="5509080"/>
            <a:ext cx="1019160" cy="939240"/>
          </a:xfrm>
          <a:prstGeom prst="line">
            <a:avLst/>
          </a:prstGeom>
          <a:ln w="38100">
            <a:solidFill>
              <a:srgbClr val="a6a6a6"/>
            </a:solidFill>
            <a:round/>
          </a:ln>
        </p:spPr>
        <p:style>
          <a:lnRef idx="0"/>
          <a:fillRef idx="0"/>
          <a:effectRef idx="0"/>
          <a:fontRef idx="minor"/>
        </p:style>
      </p:sp>
      <p:sp>
        <p:nvSpPr>
          <p:cNvPr id="142" name="AutoShape 25"/>
          <p:cNvSpPr/>
          <p:nvPr/>
        </p:nvSpPr>
        <p:spPr>
          <a:xfrm flipV="1">
            <a:off x="10647720" y="5509080"/>
            <a:ext cx="916200" cy="940680"/>
          </a:xfrm>
          <a:prstGeom prst="line">
            <a:avLst/>
          </a:prstGeom>
          <a:ln w="38100">
            <a:solidFill>
              <a:srgbClr val="a6a6a6"/>
            </a:solidFill>
            <a:round/>
          </a:ln>
        </p:spPr>
        <p:style>
          <a:lnRef idx="0"/>
          <a:fillRef idx="0"/>
          <a:effectRef idx="0"/>
          <a:fontRef idx="minor"/>
        </p:style>
      </p:sp>
      <p:sp>
        <p:nvSpPr>
          <p:cNvPr id="143" name="AutoShape 26"/>
          <p:cNvSpPr/>
          <p:nvPr/>
        </p:nvSpPr>
        <p:spPr>
          <a:xfrm flipH="1" flipV="1">
            <a:off x="7906320" y="5509080"/>
            <a:ext cx="1116360" cy="940680"/>
          </a:xfrm>
          <a:prstGeom prst="line">
            <a:avLst/>
          </a:prstGeom>
          <a:ln w="38100">
            <a:solidFill>
              <a:srgbClr val="a6a6a6"/>
            </a:solidFill>
            <a:round/>
          </a:ln>
        </p:spPr>
        <p:style>
          <a:lnRef idx="0"/>
          <a:fillRef idx="0"/>
          <a:effectRef idx="0"/>
          <a:fontRef idx="minor"/>
        </p:style>
      </p:sp>
      <p:grpSp>
        <p:nvGrpSpPr>
          <p:cNvPr id="144" name="Group 27"/>
          <p:cNvGrpSpPr/>
          <p:nvPr/>
        </p:nvGrpSpPr>
        <p:grpSpPr>
          <a:xfrm>
            <a:off x="3584880" y="5634360"/>
            <a:ext cx="1627560" cy="1627560"/>
            <a:chOff x="3584880" y="5634360"/>
            <a:chExt cx="1627560" cy="1627560"/>
          </a:xfrm>
        </p:grpSpPr>
        <p:sp>
          <p:nvSpPr>
            <p:cNvPr id="145" name="Freeform 28"/>
            <p:cNvSpPr/>
            <p:nvPr/>
          </p:nvSpPr>
          <p:spPr>
            <a:xfrm>
              <a:off x="3584880" y="5634360"/>
              <a:ext cx="1627560" cy="1627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w="0">
              <a:noFill/>
            </a:ln>
          </p:spPr>
          <p:style>
            <a:lnRef idx="0"/>
            <a:fillRef idx="0"/>
            <a:effectRef idx="0"/>
            <a:fontRef idx="minor"/>
          </p:style>
        </p:sp>
        <p:sp>
          <p:nvSpPr>
            <p:cNvPr id="146" name="TextBox 29"/>
            <p:cNvSpPr/>
            <p:nvPr/>
          </p:nvSpPr>
          <p:spPr>
            <a:xfrm>
              <a:off x="3737520" y="5825160"/>
              <a:ext cx="1322280" cy="1284120"/>
            </a:xfrm>
            <a:prstGeom prst="rect">
              <a:avLst/>
            </a:prstGeom>
            <a:noFill/>
            <a:ln w="0">
              <a:noFill/>
            </a:ln>
          </p:spPr>
          <p:style>
            <a:lnRef idx="0"/>
            <a:fillRef idx="0"/>
            <a:effectRef idx="0"/>
            <a:fontRef idx="minor"/>
          </p:style>
        </p:sp>
      </p:grpSp>
      <p:grpSp>
        <p:nvGrpSpPr>
          <p:cNvPr id="147" name="Group 30"/>
          <p:cNvGrpSpPr/>
          <p:nvPr/>
        </p:nvGrpSpPr>
        <p:grpSpPr>
          <a:xfrm>
            <a:off x="6231960" y="4672080"/>
            <a:ext cx="1674360" cy="1674360"/>
            <a:chOff x="6231960" y="4672080"/>
            <a:chExt cx="1674360" cy="1674360"/>
          </a:xfrm>
        </p:grpSpPr>
        <p:sp>
          <p:nvSpPr>
            <p:cNvPr id="148" name="Freeform 31"/>
            <p:cNvSpPr/>
            <p:nvPr/>
          </p:nvSpPr>
          <p:spPr>
            <a:xfrm>
              <a:off x="6231960" y="4672080"/>
              <a:ext cx="1674360" cy="16743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w="0">
              <a:noFill/>
            </a:ln>
          </p:spPr>
          <p:style>
            <a:lnRef idx="0"/>
            <a:fillRef idx="0"/>
            <a:effectRef idx="0"/>
            <a:fontRef idx="minor"/>
          </p:style>
        </p:sp>
        <p:sp>
          <p:nvSpPr>
            <p:cNvPr id="149" name="TextBox 32"/>
            <p:cNvSpPr/>
            <p:nvPr/>
          </p:nvSpPr>
          <p:spPr>
            <a:xfrm>
              <a:off x="6388920" y="4868280"/>
              <a:ext cx="1360440" cy="1321200"/>
            </a:xfrm>
            <a:prstGeom prst="rect">
              <a:avLst/>
            </a:prstGeom>
            <a:noFill/>
            <a:ln w="0">
              <a:noFill/>
            </a:ln>
          </p:spPr>
          <p:style>
            <a:lnRef idx="0"/>
            <a:fillRef idx="0"/>
            <a:effectRef idx="0"/>
            <a:fontRef idx="minor"/>
          </p:style>
        </p:sp>
      </p:grpSp>
      <p:grpSp>
        <p:nvGrpSpPr>
          <p:cNvPr id="150" name="Group 33"/>
          <p:cNvGrpSpPr/>
          <p:nvPr/>
        </p:nvGrpSpPr>
        <p:grpSpPr>
          <a:xfrm>
            <a:off x="9023040" y="5637240"/>
            <a:ext cx="1624680" cy="1624680"/>
            <a:chOff x="9023040" y="5637240"/>
            <a:chExt cx="1624680" cy="1624680"/>
          </a:xfrm>
        </p:grpSpPr>
        <p:sp>
          <p:nvSpPr>
            <p:cNvPr id="151" name="Freeform 34"/>
            <p:cNvSpPr/>
            <p:nvPr/>
          </p:nvSpPr>
          <p:spPr>
            <a:xfrm>
              <a:off x="9023040" y="5637240"/>
              <a:ext cx="1624680" cy="1624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a:ln w="0">
              <a:noFill/>
            </a:ln>
          </p:spPr>
          <p:style>
            <a:lnRef idx="0"/>
            <a:fillRef idx="0"/>
            <a:effectRef idx="0"/>
            <a:fontRef idx="minor"/>
          </p:style>
        </p:sp>
        <p:sp>
          <p:nvSpPr>
            <p:cNvPr id="152" name="TextBox 35"/>
            <p:cNvSpPr/>
            <p:nvPr/>
          </p:nvSpPr>
          <p:spPr>
            <a:xfrm>
              <a:off x="9175320" y="5827680"/>
              <a:ext cx="1320120" cy="1281960"/>
            </a:xfrm>
            <a:prstGeom prst="rect">
              <a:avLst/>
            </a:prstGeom>
            <a:noFill/>
            <a:ln w="0">
              <a:noFill/>
            </a:ln>
          </p:spPr>
          <p:style>
            <a:lnRef idx="0"/>
            <a:fillRef idx="0"/>
            <a:effectRef idx="0"/>
            <a:fontRef idx="minor"/>
          </p:style>
        </p:sp>
      </p:grpSp>
      <p:grpSp>
        <p:nvGrpSpPr>
          <p:cNvPr id="153" name="Group 36"/>
          <p:cNvGrpSpPr/>
          <p:nvPr/>
        </p:nvGrpSpPr>
        <p:grpSpPr>
          <a:xfrm>
            <a:off x="11564280" y="4672080"/>
            <a:ext cx="1674360" cy="1674360"/>
            <a:chOff x="11564280" y="4672080"/>
            <a:chExt cx="1674360" cy="1674360"/>
          </a:xfrm>
        </p:grpSpPr>
        <p:sp>
          <p:nvSpPr>
            <p:cNvPr id="154" name="Freeform 37"/>
            <p:cNvSpPr/>
            <p:nvPr/>
          </p:nvSpPr>
          <p:spPr>
            <a:xfrm>
              <a:off x="11564280" y="4672080"/>
              <a:ext cx="1674360" cy="16743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a:ln w="0">
              <a:noFill/>
            </a:ln>
          </p:spPr>
          <p:style>
            <a:lnRef idx="0"/>
            <a:fillRef idx="0"/>
            <a:effectRef idx="0"/>
            <a:fontRef idx="minor"/>
          </p:style>
        </p:sp>
        <p:sp>
          <p:nvSpPr>
            <p:cNvPr id="155" name="TextBox 38"/>
            <p:cNvSpPr/>
            <p:nvPr/>
          </p:nvSpPr>
          <p:spPr>
            <a:xfrm>
              <a:off x="11721240" y="4868280"/>
              <a:ext cx="1360440" cy="1321200"/>
            </a:xfrm>
            <a:prstGeom prst="rect">
              <a:avLst/>
            </a:prstGeom>
            <a:noFill/>
            <a:ln w="0">
              <a:noFill/>
            </a:ln>
          </p:spPr>
          <p:style>
            <a:lnRef idx="0"/>
            <a:fillRef idx="0"/>
            <a:effectRef idx="0"/>
            <a:fontRef idx="minor"/>
          </p:style>
        </p:sp>
      </p:grpSp>
      <p:sp>
        <p:nvSpPr>
          <p:cNvPr id="156" name="TextBox 39"/>
          <p:cNvSpPr/>
          <p:nvPr/>
        </p:nvSpPr>
        <p:spPr>
          <a:xfrm>
            <a:off x="3686760" y="618120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TESS</a:t>
            </a:r>
            <a:endParaRPr b="0" lang="en-GB" sz="2800" spc="-1" strike="noStrike">
              <a:latin typeface="Arial"/>
            </a:endParaRPr>
          </a:p>
        </p:txBody>
      </p:sp>
      <p:sp>
        <p:nvSpPr>
          <p:cNvPr id="157" name="TextBox 40"/>
          <p:cNvSpPr/>
          <p:nvPr/>
        </p:nvSpPr>
        <p:spPr>
          <a:xfrm>
            <a:off x="6357240" y="4913640"/>
            <a:ext cx="142416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SPOCQLP</a:t>
            </a:r>
            <a:endParaRPr b="0" lang="en-GB" sz="2800" spc="-1" strike="noStrike">
              <a:latin typeface="Arial"/>
            </a:endParaRPr>
          </a:p>
        </p:txBody>
      </p:sp>
      <p:sp>
        <p:nvSpPr>
          <p:cNvPr id="158" name="TextBox 41"/>
          <p:cNvSpPr/>
          <p:nvPr/>
        </p:nvSpPr>
        <p:spPr>
          <a:xfrm>
            <a:off x="9123120" y="613512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TOI</a:t>
            </a:r>
            <a:endParaRPr b="0" lang="en-GB" sz="2800" spc="-1" strike="noStrike">
              <a:latin typeface="Arial"/>
            </a:endParaRPr>
          </a:p>
        </p:txBody>
      </p:sp>
      <p:sp>
        <p:nvSpPr>
          <p:cNvPr id="159" name="TextBox 42"/>
          <p:cNvSpPr/>
          <p:nvPr/>
        </p:nvSpPr>
        <p:spPr>
          <a:xfrm>
            <a:off x="11689560" y="518112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TFOP</a:t>
            </a:r>
            <a:endParaRPr b="0" lang="en-GB" sz="2800" spc="-1" strike="noStrike">
              <a:latin typeface="Arial"/>
            </a:endParaRPr>
          </a:p>
        </p:txBody>
      </p:sp>
      <p:sp>
        <p:nvSpPr>
          <p:cNvPr id="160" name="TextBox 43"/>
          <p:cNvSpPr/>
          <p:nvPr/>
        </p:nvSpPr>
        <p:spPr>
          <a:xfrm>
            <a:off x="2325960" y="7610040"/>
            <a:ext cx="3765240" cy="461880"/>
          </a:xfrm>
          <a:prstGeom prst="rect">
            <a:avLst/>
          </a:prstGeom>
          <a:noFill/>
          <a:ln w="0">
            <a:noFill/>
          </a:ln>
        </p:spPr>
        <p:style>
          <a:lnRef idx="0"/>
          <a:fillRef idx="0"/>
          <a:effectRef idx="0"/>
          <a:fontRef idx="minor"/>
        </p:style>
        <p:txBody>
          <a:bodyPr lIns="0" rIns="0" tIns="0" bIns="0" anchor="t">
            <a:spAutoFit/>
          </a:bodyPr>
          <a:p>
            <a:pPr algn="ctr">
              <a:lnSpc>
                <a:spcPts val="3640"/>
              </a:lnSpc>
              <a:buNone/>
            </a:pPr>
            <a:r>
              <a:rPr b="0" lang="en-US" sz="2600" spc="80" strike="noStrike">
                <a:solidFill>
                  <a:srgbClr val="545454"/>
                </a:solidFill>
                <a:latin typeface="DM Sans Bold"/>
              </a:rPr>
              <a:t>Acquisizione dei dati</a:t>
            </a:r>
            <a:endParaRPr b="0" lang="en-GB" sz="2600" spc="-1" strike="noStrike">
              <a:latin typeface="Arial"/>
            </a:endParaRPr>
          </a:p>
        </p:txBody>
      </p:sp>
      <p:sp>
        <p:nvSpPr>
          <p:cNvPr id="161" name="TextBox 44"/>
          <p:cNvSpPr/>
          <p:nvPr/>
        </p:nvSpPr>
        <p:spPr>
          <a:xfrm>
            <a:off x="13448520" y="2945160"/>
            <a:ext cx="4380840" cy="1386360"/>
          </a:xfrm>
          <a:prstGeom prst="rect">
            <a:avLst/>
          </a:prstGeom>
          <a:noFill/>
          <a:ln w="0">
            <a:noFill/>
          </a:ln>
        </p:spPr>
        <p:style>
          <a:lnRef idx="0"/>
          <a:fillRef idx="0"/>
          <a:effectRef idx="0"/>
          <a:fontRef idx="minor"/>
        </p:style>
        <p:txBody>
          <a:bodyPr lIns="0" rIns="0" tIns="0" bIns="0" anchor="t">
            <a:spAutoFit/>
          </a:bodyPr>
          <a:p>
            <a:pPr algn="ctr">
              <a:lnSpc>
                <a:spcPts val="3640"/>
              </a:lnSpc>
              <a:buNone/>
            </a:pPr>
            <a:r>
              <a:rPr b="0" lang="en-US" sz="2600" spc="80" strike="noStrike">
                <a:solidFill>
                  <a:srgbClr val="545454"/>
                </a:solidFill>
                <a:latin typeface="DM Sans Bold"/>
              </a:rPr>
              <a:t>Osservazioni di follow-up e validazione dei candidati pianeti </a:t>
            </a:r>
            <a:endParaRPr b="0" lang="en-GB" sz="2600" spc="-1" strike="noStrike">
              <a:latin typeface="Arial"/>
            </a:endParaRPr>
          </a:p>
        </p:txBody>
      </p:sp>
      <p:sp>
        <p:nvSpPr>
          <p:cNvPr id="162" name="TextBox 45"/>
          <p:cNvSpPr/>
          <p:nvPr/>
        </p:nvSpPr>
        <p:spPr>
          <a:xfrm>
            <a:off x="2676240" y="2846520"/>
            <a:ext cx="3501360" cy="1386360"/>
          </a:xfrm>
          <a:prstGeom prst="rect">
            <a:avLst/>
          </a:prstGeom>
          <a:noFill/>
          <a:ln w="0">
            <a:noFill/>
          </a:ln>
        </p:spPr>
        <p:style>
          <a:lnRef idx="0"/>
          <a:fillRef idx="0"/>
          <a:effectRef idx="0"/>
          <a:fontRef idx="minor"/>
        </p:style>
        <p:txBody>
          <a:bodyPr lIns="0" rIns="0" tIns="0" bIns="0" anchor="t">
            <a:spAutoFit/>
          </a:bodyPr>
          <a:p>
            <a:pPr algn="ctr">
              <a:lnSpc>
                <a:spcPts val="3640"/>
              </a:lnSpc>
              <a:buNone/>
            </a:pPr>
            <a:r>
              <a:rPr b="0" lang="en-US" sz="2600" spc="80" strike="noStrike" u="sng">
                <a:solidFill>
                  <a:srgbClr val="545454"/>
                </a:solidFill>
                <a:uFillTx/>
                <a:latin typeface="DM Sans Bold"/>
              </a:rPr>
              <a:t>Elaborazione dei dati e selezione dei migliori candidati</a:t>
            </a:r>
            <a:endParaRPr b="0" lang="en-GB" sz="2600" spc="-1" strike="noStrike">
              <a:latin typeface="Arial"/>
            </a:endParaRPr>
          </a:p>
        </p:txBody>
      </p:sp>
      <p:sp>
        <p:nvSpPr>
          <p:cNvPr id="163" name="TextBox 46"/>
          <p:cNvSpPr/>
          <p:nvPr/>
        </p:nvSpPr>
        <p:spPr>
          <a:xfrm>
            <a:off x="6907680" y="7381440"/>
            <a:ext cx="5920920" cy="924120"/>
          </a:xfrm>
          <a:prstGeom prst="rect">
            <a:avLst/>
          </a:prstGeom>
          <a:noFill/>
          <a:ln w="0">
            <a:noFill/>
          </a:ln>
        </p:spPr>
        <p:style>
          <a:lnRef idx="0"/>
          <a:fillRef idx="0"/>
          <a:effectRef idx="0"/>
          <a:fontRef idx="minor"/>
        </p:style>
        <p:txBody>
          <a:bodyPr lIns="0" rIns="0" tIns="0" bIns="0" anchor="t">
            <a:spAutoFit/>
          </a:bodyPr>
          <a:p>
            <a:pPr algn="ctr">
              <a:lnSpc>
                <a:spcPts val="3640"/>
              </a:lnSpc>
              <a:buNone/>
            </a:pPr>
            <a:r>
              <a:rPr b="0" lang="en-US" sz="2550" spc="80" strike="noStrike">
                <a:solidFill>
                  <a:srgbClr val="545454"/>
                </a:solidFill>
                <a:latin typeface="DM Sans Bold"/>
              </a:rPr>
              <a:t>Rilascio di oggetti di interesse (</a:t>
            </a:r>
            <a:r>
              <a:rPr b="0" lang="en-US" sz="2550" spc="80" strike="noStrike" u="sng">
                <a:solidFill>
                  <a:srgbClr val="545454"/>
                </a:solidFill>
                <a:uFillTx/>
                <a:latin typeface="DM Sans Bold"/>
              </a:rPr>
              <a:t>buona qualità dei dati</a:t>
            </a:r>
            <a:r>
              <a:rPr b="0" lang="en-US" sz="2550" spc="80" strike="noStrike">
                <a:solidFill>
                  <a:srgbClr val="545454"/>
                </a:solidFill>
                <a:latin typeface="DM Sans Bold"/>
              </a:rPr>
              <a:t>)</a:t>
            </a:r>
            <a:endParaRPr b="0" lang="en-GB" sz="255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4" name="Group 2"/>
          <p:cNvGrpSpPr/>
          <p:nvPr/>
        </p:nvGrpSpPr>
        <p:grpSpPr>
          <a:xfrm>
            <a:off x="2481480" y="3996360"/>
            <a:ext cx="6045840" cy="1027440"/>
            <a:chOff x="2481480" y="3996360"/>
            <a:chExt cx="6045840" cy="1027440"/>
          </a:xfrm>
        </p:grpSpPr>
        <p:sp>
          <p:nvSpPr>
            <p:cNvPr id="165" name="Freeform 3"/>
            <p:cNvSpPr/>
            <p:nvPr/>
          </p:nvSpPr>
          <p:spPr>
            <a:xfrm>
              <a:off x="2481480" y="3996360"/>
              <a:ext cx="6045840" cy="1027440"/>
            </a:xfrm>
            <a:custGeom>
              <a:avLst/>
              <a:gdLst/>
              <a:ah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w="0">
              <a:noFill/>
            </a:ln>
          </p:spPr>
          <p:style>
            <a:lnRef idx="0"/>
            <a:fillRef idx="0"/>
            <a:effectRef idx="0"/>
            <a:fontRef idx="minor"/>
          </p:style>
        </p:sp>
        <p:sp>
          <p:nvSpPr>
            <p:cNvPr id="166" name="TextBox 4"/>
            <p:cNvSpPr/>
            <p:nvPr/>
          </p:nvSpPr>
          <p:spPr>
            <a:xfrm>
              <a:off x="2481480" y="4068720"/>
              <a:ext cx="6045840" cy="955080"/>
            </a:xfrm>
            <a:prstGeom prst="rect">
              <a:avLst/>
            </a:prstGeom>
            <a:noFill/>
            <a:ln w="0">
              <a:noFill/>
            </a:ln>
          </p:spPr>
          <p:style>
            <a:lnRef idx="0"/>
            <a:fillRef idx="0"/>
            <a:effectRef idx="0"/>
            <a:fontRef idx="minor"/>
          </p:style>
        </p:sp>
      </p:grpSp>
      <p:grpSp>
        <p:nvGrpSpPr>
          <p:cNvPr id="167" name="Group 5"/>
          <p:cNvGrpSpPr/>
          <p:nvPr/>
        </p:nvGrpSpPr>
        <p:grpSpPr>
          <a:xfrm>
            <a:off x="2481480" y="6015240"/>
            <a:ext cx="6045840" cy="1027440"/>
            <a:chOff x="2481480" y="6015240"/>
            <a:chExt cx="6045840" cy="1027440"/>
          </a:xfrm>
        </p:grpSpPr>
        <p:sp>
          <p:nvSpPr>
            <p:cNvPr id="168" name="Freeform 6"/>
            <p:cNvSpPr/>
            <p:nvPr/>
          </p:nvSpPr>
          <p:spPr>
            <a:xfrm>
              <a:off x="2481480" y="6015240"/>
              <a:ext cx="6045840" cy="1027440"/>
            </a:xfrm>
            <a:custGeom>
              <a:avLst/>
              <a:gdLst/>
              <a:ah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w="0">
              <a:noFill/>
            </a:ln>
          </p:spPr>
          <p:style>
            <a:lnRef idx="0"/>
            <a:fillRef idx="0"/>
            <a:effectRef idx="0"/>
            <a:fontRef idx="minor"/>
          </p:style>
        </p:sp>
        <p:sp>
          <p:nvSpPr>
            <p:cNvPr id="169" name="TextBox 7"/>
            <p:cNvSpPr/>
            <p:nvPr/>
          </p:nvSpPr>
          <p:spPr>
            <a:xfrm>
              <a:off x="2481480" y="6087600"/>
              <a:ext cx="6045840" cy="955080"/>
            </a:xfrm>
            <a:prstGeom prst="rect">
              <a:avLst/>
            </a:prstGeom>
            <a:noFill/>
            <a:ln w="0">
              <a:noFill/>
            </a:ln>
          </p:spPr>
          <p:style>
            <a:lnRef idx="0"/>
            <a:fillRef idx="0"/>
            <a:effectRef idx="0"/>
            <a:fontRef idx="minor"/>
          </p:style>
        </p:sp>
      </p:grpSp>
      <p:sp>
        <p:nvSpPr>
          <p:cNvPr id="170" name="Freeform 8"/>
          <p:cNvSpPr/>
          <p:nvPr/>
        </p:nvSpPr>
        <p:spPr>
          <a:xfrm rot="10800000">
            <a:off x="9720" y="82432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171" name="Freeform 9"/>
          <p:cNvSpPr/>
          <p:nvPr/>
        </p:nvSpPr>
        <p:spPr>
          <a:xfrm>
            <a:off x="1083960" y="82717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172" name="Freeform 10"/>
          <p:cNvSpPr/>
          <p:nvPr/>
        </p:nvSpPr>
        <p:spPr>
          <a:xfrm>
            <a:off x="0" y="9355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173" name="Freeform 11"/>
          <p:cNvSpPr/>
          <p:nvPr/>
        </p:nvSpPr>
        <p:spPr>
          <a:xfrm>
            <a:off x="3321720" y="93841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174" name="Freeform 12"/>
          <p:cNvSpPr/>
          <p:nvPr/>
        </p:nvSpPr>
        <p:spPr>
          <a:xfrm>
            <a:off x="17204040" y="8137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175" name="Freeform 13"/>
          <p:cNvSpPr/>
          <p:nvPr/>
        </p:nvSpPr>
        <p:spPr>
          <a:xfrm>
            <a:off x="17204040" y="92214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176" name="Freeform 14"/>
          <p:cNvSpPr/>
          <p:nvPr/>
        </p:nvSpPr>
        <p:spPr>
          <a:xfrm>
            <a:off x="16120440" y="70538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177" name="Freeform 15"/>
          <p:cNvSpPr/>
          <p:nvPr/>
        </p:nvSpPr>
        <p:spPr>
          <a:xfrm>
            <a:off x="16120440" y="813744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8"/>
            <a:srcRect/>
            <a:stretch/>
          </a:blipFill>
          <a:ln w="0">
            <a:noFill/>
          </a:ln>
        </p:spPr>
        <p:style>
          <a:lnRef idx="0"/>
          <a:fillRef idx="0"/>
          <a:effectRef idx="0"/>
          <a:fontRef idx="minor"/>
        </p:style>
      </p:sp>
      <p:sp>
        <p:nvSpPr>
          <p:cNvPr id="178" name="Freeform 16"/>
          <p:cNvSpPr/>
          <p:nvPr/>
        </p:nvSpPr>
        <p:spPr>
          <a:xfrm rot="5400000">
            <a:off x="15036840" y="92214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9"/>
            <a:srcRect/>
            <a:stretch/>
          </a:blipFill>
          <a:ln w="0">
            <a:noFill/>
          </a:ln>
        </p:spPr>
        <p:style>
          <a:lnRef idx="0"/>
          <a:fillRef idx="0"/>
          <a:effectRef idx="0"/>
          <a:fontRef idx="minor"/>
        </p:style>
      </p:sp>
      <p:sp>
        <p:nvSpPr>
          <p:cNvPr id="179" name="Freeform 17"/>
          <p:cNvSpPr/>
          <p:nvPr/>
        </p:nvSpPr>
        <p:spPr>
          <a:xfrm flipH="1" flipV="1" rot="5400000">
            <a:off x="12771000" y="813744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10"/>
            <a:srcRect/>
            <a:stretch/>
          </a:blipFill>
          <a:ln w="0">
            <a:noFill/>
          </a:ln>
        </p:spPr>
        <p:style>
          <a:lnRef idx="0"/>
          <a:fillRef idx="0"/>
          <a:effectRef idx="0"/>
          <a:fontRef idx="minor"/>
        </p:style>
      </p:sp>
      <p:sp>
        <p:nvSpPr>
          <p:cNvPr id="180" name="Freeform 18"/>
          <p:cNvSpPr/>
          <p:nvPr/>
        </p:nvSpPr>
        <p:spPr>
          <a:xfrm flipH="1" flipV="1" rot="10800000">
            <a:off x="12771000" y="922140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11"/>
            <a:srcRect/>
            <a:stretch/>
          </a:blipFill>
          <a:ln w="0">
            <a:noFill/>
          </a:ln>
        </p:spPr>
        <p:style>
          <a:lnRef idx="0"/>
          <a:fillRef idx="0"/>
          <a:effectRef idx="0"/>
          <a:fontRef idx="minor"/>
        </p:style>
      </p:sp>
      <p:grpSp>
        <p:nvGrpSpPr>
          <p:cNvPr id="181" name="Group 19"/>
          <p:cNvGrpSpPr/>
          <p:nvPr/>
        </p:nvGrpSpPr>
        <p:grpSpPr>
          <a:xfrm>
            <a:off x="2481480" y="1977480"/>
            <a:ext cx="6045840" cy="1027440"/>
            <a:chOff x="2481480" y="1977480"/>
            <a:chExt cx="6045840" cy="1027440"/>
          </a:xfrm>
        </p:grpSpPr>
        <p:sp>
          <p:nvSpPr>
            <p:cNvPr id="182" name="Freeform 20"/>
            <p:cNvSpPr/>
            <p:nvPr/>
          </p:nvSpPr>
          <p:spPr>
            <a:xfrm>
              <a:off x="2481480" y="1977480"/>
              <a:ext cx="6045840" cy="1027440"/>
            </a:xfrm>
            <a:custGeom>
              <a:avLst/>
              <a:gdLst/>
              <a:ah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w="0">
              <a:noFill/>
            </a:ln>
          </p:spPr>
          <p:style>
            <a:lnRef idx="0"/>
            <a:fillRef idx="0"/>
            <a:effectRef idx="0"/>
            <a:fontRef idx="minor"/>
          </p:style>
        </p:sp>
        <p:sp>
          <p:nvSpPr>
            <p:cNvPr id="183" name="TextBox 21"/>
            <p:cNvSpPr/>
            <p:nvPr/>
          </p:nvSpPr>
          <p:spPr>
            <a:xfrm>
              <a:off x="2481480" y="2049840"/>
              <a:ext cx="6045840" cy="955080"/>
            </a:xfrm>
            <a:prstGeom prst="rect">
              <a:avLst/>
            </a:prstGeom>
            <a:noFill/>
            <a:ln w="0">
              <a:noFill/>
            </a:ln>
          </p:spPr>
          <p:style>
            <a:lnRef idx="0"/>
            <a:fillRef idx="0"/>
            <a:effectRef idx="0"/>
            <a:fontRef idx="minor"/>
          </p:style>
        </p:sp>
      </p:grpSp>
      <p:sp>
        <p:nvSpPr>
          <p:cNvPr id="184" name="TextBox 22"/>
          <p:cNvSpPr/>
          <p:nvPr/>
        </p:nvSpPr>
        <p:spPr>
          <a:xfrm>
            <a:off x="2824920" y="2254680"/>
            <a:ext cx="5702400" cy="508320"/>
          </a:xfrm>
          <a:prstGeom prst="rect">
            <a:avLst/>
          </a:prstGeom>
          <a:noFill/>
          <a:ln w="0">
            <a:noFill/>
          </a:ln>
        </p:spPr>
        <p:style>
          <a:lnRef idx="0"/>
          <a:fillRef idx="0"/>
          <a:effectRef idx="0"/>
          <a:fontRef idx="minor"/>
        </p:style>
        <p:txBody>
          <a:bodyPr lIns="0" rIns="0" tIns="0" bIns="0" anchor="t">
            <a:spAutoFit/>
          </a:bodyPr>
          <a:p>
            <a:pPr>
              <a:lnSpc>
                <a:spcPts val="4000"/>
              </a:lnSpc>
              <a:buNone/>
            </a:pPr>
            <a:r>
              <a:rPr b="0" lang="en-US" sz="4000" spc="-1" strike="noStrike">
                <a:solidFill>
                  <a:srgbClr val="ffffff"/>
                </a:solidFill>
                <a:latin typeface="Kollektif Bold"/>
              </a:rPr>
              <a:t>01 - PROBLEMA</a:t>
            </a:r>
            <a:endParaRPr b="0" lang="en-GB" sz="4000" spc="-1" strike="noStrike">
              <a:latin typeface="Arial"/>
            </a:endParaRPr>
          </a:p>
        </p:txBody>
      </p:sp>
      <p:sp>
        <p:nvSpPr>
          <p:cNvPr id="185" name="TextBox 23"/>
          <p:cNvSpPr/>
          <p:nvPr/>
        </p:nvSpPr>
        <p:spPr>
          <a:xfrm>
            <a:off x="2824920" y="4273560"/>
            <a:ext cx="5702400" cy="508320"/>
          </a:xfrm>
          <a:prstGeom prst="rect">
            <a:avLst/>
          </a:prstGeom>
          <a:noFill/>
          <a:ln w="0">
            <a:noFill/>
          </a:ln>
        </p:spPr>
        <p:style>
          <a:lnRef idx="0"/>
          <a:fillRef idx="0"/>
          <a:effectRef idx="0"/>
          <a:fontRef idx="minor"/>
        </p:style>
        <p:txBody>
          <a:bodyPr lIns="0" rIns="0" tIns="0" bIns="0" anchor="t">
            <a:spAutoFit/>
          </a:bodyPr>
          <a:p>
            <a:pPr>
              <a:lnSpc>
                <a:spcPts val="4000"/>
              </a:lnSpc>
              <a:buNone/>
            </a:pPr>
            <a:r>
              <a:rPr b="0" lang="en-US" sz="4000" spc="-1" strike="noStrike">
                <a:solidFill>
                  <a:srgbClr val="ffffff"/>
                </a:solidFill>
                <a:latin typeface="Kollektif Bold"/>
              </a:rPr>
              <a:t>02 - OBIETTIVO</a:t>
            </a:r>
            <a:endParaRPr b="0" lang="en-GB" sz="4000" spc="-1" strike="noStrike">
              <a:latin typeface="Arial"/>
            </a:endParaRPr>
          </a:p>
        </p:txBody>
      </p:sp>
      <p:sp>
        <p:nvSpPr>
          <p:cNvPr id="186" name="TextBox 24"/>
          <p:cNvSpPr/>
          <p:nvPr/>
        </p:nvSpPr>
        <p:spPr>
          <a:xfrm>
            <a:off x="2824920" y="6292440"/>
            <a:ext cx="5702400" cy="508320"/>
          </a:xfrm>
          <a:prstGeom prst="rect">
            <a:avLst/>
          </a:prstGeom>
          <a:noFill/>
          <a:ln w="0">
            <a:noFill/>
          </a:ln>
        </p:spPr>
        <p:style>
          <a:lnRef idx="0"/>
          <a:fillRef idx="0"/>
          <a:effectRef idx="0"/>
          <a:fontRef idx="minor"/>
        </p:style>
        <p:txBody>
          <a:bodyPr lIns="0" rIns="0" tIns="0" bIns="0" anchor="t">
            <a:spAutoFit/>
          </a:bodyPr>
          <a:p>
            <a:pPr>
              <a:lnSpc>
                <a:spcPts val="4000"/>
              </a:lnSpc>
              <a:buNone/>
            </a:pPr>
            <a:r>
              <a:rPr b="0" lang="en-US" sz="4000" spc="-1" strike="noStrike">
                <a:solidFill>
                  <a:srgbClr val="ffffff"/>
                </a:solidFill>
                <a:latin typeface="Kollektif Bold"/>
              </a:rPr>
              <a:t>03 - PROPOSTA</a:t>
            </a:r>
            <a:endParaRPr b="0" lang="en-GB" sz="4000" spc="-1" strike="noStrike">
              <a:latin typeface="Arial"/>
            </a:endParaRPr>
          </a:p>
        </p:txBody>
      </p:sp>
      <p:sp>
        <p:nvSpPr>
          <p:cNvPr id="187" name="TextBox 25"/>
          <p:cNvSpPr/>
          <p:nvPr/>
        </p:nvSpPr>
        <p:spPr>
          <a:xfrm>
            <a:off x="9092520" y="1977480"/>
            <a:ext cx="6713640" cy="1752840"/>
          </a:xfrm>
          <a:prstGeom prst="rect">
            <a:avLst/>
          </a:prstGeom>
          <a:noFill/>
          <a:ln w="0">
            <a:noFill/>
          </a:ln>
        </p:spPr>
        <p:style>
          <a:lnRef idx="0"/>
          <a:fillRef idx="0"/>
          <a:effectRef idx="0"/>
          <a:fontRef idx="minor"/>
        </p:style>
        <p:txBody>
          <a:bodyPr lIns="0" rIns="0" tIns="0" bIns="0" anchor="t">
            <a:spAutoFit/>
          </a:bodyPr>
          <a:p>
            <a:pPr>
              <a:lnSpc>
                <a:spcPts val="2761"/>
              </a:lnSpc>
              <a:buNone/>
            </a:pPr>
            <a:r>
              <a:rPr b="0" lang="en-US" sz="2300" spc="-1" strike="noStrike">
                <a:solidFill>
                  <a:srgbClr val="545454"/>
                </a:solidFill>
                <a:latin typeface="DM Sans"/>
              </a:rPr>
              <a:t>Il </a:t>
            </a:r>
            <a:r>
              <a:rPr b="0" lang="en-US" sz="2300" spc="-1" strike="noStrike">
                <a:solidFill>
                  <a:srgbClr val="545454"/>
                </a:solidFill>
                <a:latin typeface="DM Sans Bold"/>
              </a:rPr>
              <a:t>numero</a:t>
            </a:r>
            <a:r>
              <a:rPr b="0" lang="en-US" sz="2300" spc="-1" strike="noStrike">
                <a:solidFill>
                  <a:srgbClr val="545454"/>
                </a:solidFill>
                <a:latin typeface="DM Sans"/>
              </a:rPr>
              <a:t> di </a:t>
            </a:r>
            <a:r>
              <a:rPr b="0" lang="en-US" sz="2300" spc="-1" strike="noStrike">
                <a:solidFill>
                  <a:srgbClr val="545454"/>
                </a:solidFill>
                <a:latin typeface="DM Sans Bold"/>
              </a:rPr>
              <a:t>campioni</a:t>
            </a:r>
            <a:r>
              <a:rPr b="0" lang="en-US" sz="2300" spc="-1" strike="noStrike">
                <a:solidFill>
                  <a:srgbClr val="545454"/>
                </a:solidFill>
                <a:latin typeface="DM Sans"/>
              </a:rPr>
              <a:t> provenienti dai vari telescopi è in </a:t>
            </a:r>
            <a:r>
              <a:rPr b="0" lang="en-US" sz="2300" spc="-1" strike="noStrike">
                <a:solidFill>
                  <a:srgbClr val="545454"/>
                </a:solidFill>
                <a:latin typeface="DM Sans Bold"/>
              </a:rPr>
              <a:t>costante</a:t>
            </a:r>
            <a:r>
              <a:rPr b="0" lang="en-US" sz="2300" spc="-1" strike="noStrike">
                <a:solidFill>
                  <a:srgbClr val="545454"/>
                </a:solidFill>
                <a:latin typeface="DM Sans"/>
              </a:rPr>
              <a:t> </a:t>
            </a:r>
            <a:r>
              <a:rPr b="0" lang="en-US" sz="2300" spc="-1" strike="noStrike">
                <a:solidFill>
                  <a:srgbClr val="545454"/>
                </a:solidFill>
                <a:latin typeface="DM Sans Bold"/>
              </a:rPr>
              <a:t>aumento</a:t>
            </a:r>
            <a:r>
              <a:rPr b="0" lang="en-US" sz="2300" spc="-1" strike="noStrike">
                <a:solidFill>
                  <a:srgbClr val="545454"/>
                </a:solidFill>
                <a:latin typeface="DM Sans"/>
              </a:rPr>
              <a:t> e con esso anche le segnalazioni dei migliori candidati per le osservazioni di </a:t>
            </a:r>
            <a:r>
              <a:rPr b="0" lang="en-US" sz="2300" spc="-1" strike="noStrike">
                <a:solidFill>
                  <a:srgbClr val="545454"/>
                </a:solidFill>
                <a:latin typeface="DM Sans Bold"/>
              </a:rPr>
              <a:t>follow-up </a:t>
            </a:r>
            <a:r>
              <a:rPr b="0" lang="en-US" sz="2300" spc="-1" strike="noStrike">
                <a:solidFill>
                  <a:srgbClr val="545454"/>
                </a:solidFill>
                <a:latin typeface="DM Sans"/>
              </a:rPr>
              <a:t>e la </a:t>
            </a:r>
            <a:r>
              <a:rPr b="0" lang="en-US" sz="2300" spc="-1" strike="noStrike">
                <a:solidFill>
                  <a:srgbClr val="545454"/>
                </a:solidFill>
                <a:latin typeface="DM Sans Bold"/>
              </a:rPr>
              <a:t>validazione</a:t>
            </a:r>
            <a:r>
              <a:rPr b="0" lang="en-US" sz="2300" spc="-1" strike="noStrike">
                <a:solidFill>
                  <a:srgbClr val="545454"/>
                </a:solidFill>
                <a:latin typeface="DM Sans"/>
              </a:rPr>
              <a:t>.</a:t>
            </a:r>
            <a:endParaRPr b="0" lang="en-GB" sz="2300" spc="-1" strike="noStrike">
              <a:latin typeface="Arial"/>
            </a:endParaRPr>
          </a:p>
        </p:txBody>
      </p:sp>
      <p:sp>
        <p:nvSpPr>
          <p:cNvPr id="188" name="TextBox 26"/>
          <p:cNvSpPr/>
          <p:nvPr/>
        </p:nvSpPr>
        <p:spPr>
          <a:xfrm>
            <a:off x="9092520" y="3996360"/>
            <a:ext cx="6713640" cy="1402200"/>
          </a:xfrm>
          <a:prstGeom prst="rect">
            <a:avLst/>
          </a:prstGeom>
          <a:noFill/>
          <a:ln w="0">
            <a:noFill/>
          </a:ln>
        </p:spPr>
        <p:style>
          <a:lnRef idx="0"/>
          <a:fillRef idx="0"/>
          <a:effectRef idx="0"/>
          <a:fontRef idx="minor"/>
        </p:style>
        <p:txBody>
          <a:bodyPr lIns="0" rIns="0" tIns="0" bIns="0" anchor="t">
            <a:spAutoFit/>
          </a:bodyPr>
          <a:p>
            <a:pPr>
              <a:lnSpc>
                <a:spcPts val="2761"/>
              </a:lnSpc>
              <a:buNone/>
            </a:pPr>
            <a:r>
              <a:rPr b="0" lang="en-US" sz="2300" spc="-1" strike="noStrike">
                <a:solidFill>
                  <a:srgbClr val="545454"/>
                </a:solidFill>
                <a:latin typeface="DM Sans"/>
              </a:rPr>
              <a:t>Sviluppare una </a:t>
            </a:r>
            <a:r>
              <a:rPr b="0" lang="en-US" sz="2300" spc="-1" strike="noStrike">
                <a:solidFill>
                  <a:srgbClr val="545454"/>
                </a:solidFill>
                <a:latin typeface="DM Sans Bold"/>
              </a:rPr>
              <a:t>soluzione</a:t>
            </a:r>
            <a:r>
              <a:rPr b="0" lang="en-US" sz="2300" spc="-1" strike="noStrike">
                <a:solidFill>
                  <a:srgbClr val="545454"/>
                </a:solidFill>
                <a:latin typeface="DM Sans"/>
              </a:rPr>
              <a:t> </a:t>
            </a:r>
            <a:r>
              <a:rPr b="0" lang="en-US" sz="2300" spc="-1" strike="noStrike">
                <a:solidFill>
                  <a:srgbClr val="545454"/>
                </a:solidFill>
                <a:latin typeface="DM Sans Bold"/>
              </a:rPr>
              <a:t>automatica</a:t>
            </a:r>
            <a:r>
              <a:rPr b="0" lang="en-US" sz="2300" spc="-1" strike="noStrike">
                <a:solidFill>
                  <a:srgbClr val="545454"/>
                </a:solidFill>
                <a:latin typeface="DM Sans"/>
              </a:rPr>
              <a:t> per affrontare una delle sfide cruciali nell'</a:t>
            </a:r>
            <a:r>
              <a:rPr b="0" lang="en-US" sz="2300" spc="-1" strike="noStrike">
                <a:solidFill>
                  <a:srgbClr val="545454"/>
                </a:solidFill>
                <a:latin typeface="DM Sans Bold"/>
              </a:rPr>
              <a:t>analisi</a:t>
            </a:r>
            <a:r>
              <a:rPr b="0" lang="en-US" sz="2300" spc="-1" strike="noStrike">
                <a:solidFill>
                  <a:srgbClr val="545454"/>
                </a:solidFill>
                <a:latin typeface="DM Sans"/>
              </a:rPr>
              <a:t> dei </a:t>
            </a:r>
            <a:r>
              <a:rPr b="0" lang="en-US" sz="2300" spc="-1" strike="noStrike">
                <a:solidFill>
                  <a:srgbClr val="545454"/>
                </a:solidFill>
                <a:latin typeface="DM Sans Bold"/>
              </a:rPr>
              <a:t>dati</a:t>
            </a:r>
            <a:r>
              <a:rPr b="0" lang="en-US" sz="2300" spc="-1" strike="noStrike">
                <a:solidFill>
                  <a:srgbClr val="545454"/>
                </a:solidFill>
                <a:latin typeface="DM Sans"/>
              </a:rPr>
              <a:t> provenienti da </a:t>
            </a:r>
            <a:r>
              <a:rPr b="1" lang="en-US" sz="2300" spc="-1" strike="noStrike">
                <a:solidFill>
                  <a:srgbClr val="545454"/>
                </a:solidFill>
                <a:latin typeface="DM Sans"/>
              </a:rPr>
              <a:t>TESS</a:t>
            </a:r>
            <a:r>
              <a:rPr b="0" lang="en-US" sz="2300" spc="-1" strike="noStrike">
                <a:solidFill>
                  <a:srgbClr val="545454"/>
                </a:solidFill>
                <a:latin typeface="DM Sans"/>
              </a:rPr>
              <a:t>, la </a:t>
            </a:r>
            <a:r>
              <a:rPr b="1" lang="en-US" sz="2300" spc="-1" strike="noStrike">
                <a:solidFill>
                  <a:srgbClr val="545454"/>
                </a:solidFill>
                <a:latin typeface="DM Sans Bold"/>
              </a:rPr>
              <a:t>validazione</a:t>
            </a:r>
            <a:r>
              <a:rPr b="0" lang="en-US" sz="2300" spc="-1" strike="noStrike">
                <a:solidFill>
                  <a:srgbClr val="545454"/>
                </a:solidFill>
                <a:latin typeface="DM Sans"/>
              </a:rPr>
              <a:t>.</a:t>
            </a:r>
            <a:endParaRPr b="0" lang="en-GB" sz="2300" spc="-1" strike="noStrike">
              <a:latin typeface="Arial"/>
            </a:endParaRPr>
          </a:p>
        </p:txBody>
      </p:sp>
      <p:sp>
        <p:nvSpPr>
          <p:cNvPr id="189" name="TextBox 27"/>
          <p:cNvSpPr/>
          <p:nvPr/>
        </p:nvSpPr>
        <p:spPr>
          <a:xfrm>
            <a:off x="9092520" y="6015240"/>
            <a:ext cx="6713640" cy="1402200"/>
          </a:xfrm>
          <a:prstGeom prst="rect">
            <a:avLst/>
          </a:prstGeom>
          <a:noFill/>
          <a:ln w="0">
            <a:noFill/>
          </a:ln>
        </p:spPr>
        <p:style>
          <a:lnRef idx="0"/>
          <a:fillRef idx="0"/>
          <a:effectRef idx="0"/>
          <a:fontRef idx="minor"/>
        </p:style>
        <p:txBody>
          <a:bodyPr lIns="0" rIns="0" tIns="0" bIns="0" anchor="t">
            <a:spAutoFit/>
          </a:bodyPr>
          <a:p>
            <a:pPr>
              <a:lnSpc>
                <a:spcPts val="2761"/>
              </a:lnSpc>
              <a:buNone/>
            </a:pPr>
            <a:r>
              <a:rPr b="0" lang="en-US" sz="2300" spc="-1" strike="noStrike">
                <a:solidFill>
                  <a:srgbClr val="545454"/>
                </a:solidFill>
                <a:latin typeface="DM Sans"/>
              </a:rPr>
              <a:t>Utilizzo di tecniche di </a:t>
            </a:r>
            <a:r>
              <a:rPr b="0" lang="en-US" sz="2300" spc="-1" strike="noStrike">
                <a:solidFill>
                  <a:srgbClr val="545454"/>
                </a:solidFill>
                <a:latin typeface="DM Sans Bold"/>
              </a:rPr>
              <a:t>Machine Learning</a:t>
            </a:r>
            <a:r>
              <a:rPr b="0" lang="en-US" sz="2300" spc="-1" strike="noStrike">
                <a:solidFill>
                  <a:srgbClr val="545454"/>
                </a:solidFill>
                <a:latin typeface="DM Sans"/>
              </a:rPr>
              <a:t> per il </a:t>
            </a:r>
            <a:r>
              <a:rPr b="0" lang="en-US" sz="2300" spc="-1" strike="noStrike">
                <a:solidFill>
                  <a:srgbClr val="545454"/>
                </a:solidFill>
                <a:latin typeface="DM Sans Bold"/>
              </a:rPr>
              <a:t>rilevamento</a:t>
            </a:r>
            <a:r>
              <a:rPr b="0" lang="en-US" sz="2300" spc="-1" strike="noStrike">
                <a:solidFill>
                  <a:srgbClr val="545454"/>
                </a:solidFill>
                <a:latin typeface="DM Sans"/>
              </a:rPr>
              <a:t> di </a:t>
            </a:r>
            <a:r>
              <a:rPr b="0" lang="en-US" sz="2300" spc="-1" strike="noStrike">
                <a:solidFill>
                  <a:srgbClr val="545454"/>
                </a:solidFill>
                <a:latin typeface="DM Sans Bold"/>
              </a:rPr>
              <a:t>pianeti</a:t>
            </a:r>
            <a:r>
              <a:rPr b="0" lang="en-US" sz="2300" spc="-1" strike="noStrike">
                <a:solidFill>
                  <a:srgbClr val="545454"/>
                </a:solidFill>
                <a:latin typeface="DM Sans"/>
              </a:rPr>
              <a:t> extrasolari sfruttando il metodo del </a:t>
            </a:r>
            <a:r>
              <a:rPr b="0" lang="en-US" sz="2300" spc="-1" strike="noStrike">
                <a:solidFill>
                  <a:srgbClr val="545454"/>
                </a:solidFill>
                <a:latin typeface="DM Sans Bold"/>
              </a:rPr>
              <a:t>transito</a:t>
            </a:r>
            <a:r>
              <a:rPr b="0" lang="en-US" sz="2300" spc="-1" strike="noStrike">
                <a:solidFill>
                  <a:srgbClr val="545454"/>
                </a:solidFill>
                <a:latin typeface="DM Sans"/>
              </a:rPr>
              <a:t> e i </a:t>
            </a:r>
            <a:r>
              <a:rPr b="0" lang="en-US" sz="2300" spc="-1" strike="noStrike">
                <a:solidFill>
                  <a:srgbClr val="545454"/>
                </a:solidFill>
                <a:latin typeface="DM Sans Bold"/>
              </a:rPr>
              <a:t>parametri fisici</a:t>
            </a:r>
            <a:r>
              <a:rPr b="0" lang="en-US" sz="2300" spc="-1" strike="noStrike">
                <a:solidFill>
                  <a:srgbClr val="545454"/>
                </a:solidFill>
                <a:latin typeface="DM Sans"/>
              </a:rPr>
              <a:t> ottenuti dai transiti planetari.</a:t>
            </a:r>
            <a:endParaRPr b="0" lang="en-GB" sz="23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8" dur="indefinite" restart="never" nodeType="tmRoot">
          <p:childTnLst>
            <p:seq>
              <p:cTn id="29" dur="indefinite" nodeType="mainSeq">
                <p:childTnLst>
                  <p:par>
                    <p:cTn id="30" fill="hold">
                      <p:stCondLst>
                        <p:cond delay="indefinite"/>
                      </p:stCondLst>
                      <p:childTnLst>
                        <p:par>
                          <p:cTn id="31" fill="hold">
                            <p:stCondLst>
                              <p:cond delay="0"/>
                            </p:stCondLst>
                            <p:childTnLst>
                              <p:par>
                                <p:cTn id="32" nodeType="clickEffect" fill="hold" presetClass="entr" presetID="10">
                                  <p:stCondLst>
                                    <p:cond delay="0"/>
                                  </p:stCondLst>
                                  <p:childTnLst>
                                    <p:set>
                                      <p:cBhvr>
                                        <p:cTn id="33" dur="1" fill="hold">
                                          <p:stCondLst>
                                            <p:cond delay="0"/>
                                          </p:stCondLst>
                                        </p:cTn>
                                        <p:tgtEl>
                                          <p:spTgt spid="164"/>
                                        </p:tgtEl>
                                        <p:attrNameLst>
                                          <p:attrName>style.visibility</p:attrName>
                                        </p:attrNameLst>
                                      </p:cBhvr>
                                      <p:to>
                                        <p:strVal val="visible"/>
                                      </p:to>
                                    </p:set>
                                    <p:animEffect filter="fade" transition="in">
                                      <p:cBhvr additive="repl">
                                        <p:cTn id="34" dur="500"/>
                                        <p:tgtEl>
                                          <p:spTgt spid="164"/>
                                        </p:tgtEl>
                                      </p:cBhvr>
                                    </p:animEffect>
                                  </p:childTnLst>
                                </p:cTn>
                              </p:par>
                              <p:par>
                                <p:cTn id="35" nodeType="withEffect" fill="hold" presetClass="entr" presetID="10">
                                  <p:stCondLst>
                                    <p:cond delay="0"/>
                                  </p:stCondLst>
                                  <p:childTnLst>
                                    <p:set>
                                      <p:cBhvr>
                                        <p:cTn id="36" dur="1" fill="hold">
                                          <p:stCondLst>
                                            <p:cond delay="0"/>
                                          </p:stCondLst>
                                        </p:cTn>
                                        <p:tgtEl>
                                          <p:spTgt spid="185"/>
                                        </p:tgtEl>
                                        <p:attrNameLst>
                                          <p:attrName>style.visibility</p:attrName>
                                        </p:attrNameLst>
                                      </p:cBhvr>
                                      <p:to>
                                        <p:strVal val="visible"/>
                                      </p:to>
                                    </p:set>
                                    <p:animEffect filter="fade" transition="in">
                                      <p:cBhvr additive="repl">
                                        <p:cTn id="37" dur="500"/>
                                        <p:tgtEl>
                                          <p:spTgt spid="185"/>
                                        </p:tgtEl>
                                      </p:cBhvr>
                                    </p:animEffect>
                                  </p:childTnLst>
                                </p:cTn>
                              </p:par>
                              <p:par>
                                <p:cTn id="38" nodeType="withEffect" fill="hold" presetClass="entr" presetID="10">
                                  <p:stCondLst>
                                    <p:cond delay="0"/>
                                  </p:stCondLst>
                                  <p:childTnLst>
                                    <p:set>
                                      <p:cBhvr>
                                        <p:cTn id="39" dur="1" fill="hold">
                                          <p:stCondLst>
                                            <p:cond delay="0"/>
                                          </p:stCondLst>
                                        </p:cTn>
                                        <p:tgtEl>
                                          <p:spTgt spid="188"/>
                                        </p:tgtEl>
                                        <p:attrNameLst>
                                          <p:attrName>style.visibility</p:attrName>
                                        </p:attrNameLst>
                                      </p:cBhvr>
                                      <p:to>
                                        <p:strVal val="visible"/>
                                      </p:to>
                                    </p:set>
                                    <p:animEffect filter="fade" transition="in">
                                      <p:cBhvr additive="repl">
                                        <p:cTn id="40" dur="500"/>
                                        <p:tgtEl>
                                          <p:spTgt spid="188"/>
                                        </p:tgtEl>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0">
                                  <p:stCondLst>
                                    <p:cond delay="0"/>
                                  </p:stCondLst>
                                  <p:childTnLst>
                                    <p:set>
                                      <p:cBhvr>
                                        <p:cTn id="44" dur="1" fill="hold">
                                          <p:stCondLst>
                                            <p:cond delay="0"/>
                                          </p:stCondLst>
                                        </p:cTn>
                                        <p:tgtEl>
                                          <p:spTgt spid="167"/>
                                        </p:tgtEl>
                                        <p:attrNameLst>
                                          <p:attrName>style.visibility</p:attrName>
                                        </p:attrNameLst>
                                      </p:cBhvr>
                                      <p:to>
                                        <p:strVal val="visible"/>
                                      </p:to>
                                    </p:set>
                                    <p:animEffect filter="fade" transition="in">
                                      <p:cBhvr additive="repl">
                                        <p:cTn id="45" dur="500"/>
                                        <p:tgtEl>
                                          <p:spTgt spid="167"/>
                                        </p:tgtEl>
                                      </p:cBhvr>
                                    </p:animEffect>
                                  </p:childTnLst>
                                </p:cTn>
                              </p:par>
                              <p:par>
                                <p:cTn id="46" nodeType="withEffect" fill="hold" presetClass="entr" presetID="10">
                                  <p:stCondLst>
                                    <p:cond delay="0"/>
                                  </p:stCondLst>
                                  <p:childTnLst>
                                    <p:set>
                                      <p:cBhvr>
                                        <p:cTn id="47" dur="1" fill="hold">
                                          <p:stCondLst>
                                            <p:cond delay="0"/>
                                          </p:stCondLst>
                                        </p:cTn>
                                        <p:tgtEl>
                                          <p:spTgt spid="186"/>
                                        </p:tgtEl>
                                        <p:attrNameLst>
                                          <p:attrName>style.visibility</p:attrName>
                                        </p:attrNameLst>
                                      </p:cBhvr>
                                      <p:to>
                                        <p:strVal val="visible"/>
                                      </p:to>
                                    </p:set>
                                    <p:animEffect filter="fade" transition="in">
                                      <p:cBhvr additive="repl">
                                        <p:cTn id="48" dur="500"/>
                                        <p:tgtEl>
                                          <p:spTgt spid="186"/>
                                        </p:tgtEl>
                                      </p:cBhvr>
                                    </p:animEffect>
                                  </p:childTnLst>
                                </p:cTn>
                              </p:par>
                              <p:par>
                                <p:cTn id="49" nodeType="withEffect" fill="hold" presetClass="entr" presetID="10">
                                  <p:stCondLst>
                                    <p:cond delay="0"/>
                                  </p:stCondLst>
                                  <p:childTnLst>
                                    <p:set>
                                      <p:cBhvr>
                                        <p:cTn id="50" dur="1" fill="hold">
                                          <p:stCondLst>
                                            <p:cond delay="0"/>
                                          </p:stCondLst>
                                        </p:cTn>
                                        <p:tgtEl>
                                          <p:spTgt spid="189"/>
                                        </p:tgtEl>
                                        <p:attrNameLst>
                                          <p:attrName>style.visibility</p:attrName>
                                        </p:attrNameLst>
                                      </p:cBhvr>
                                      <p:to>
                                        <p:strVal val="visible"/>
                                      </p:to>
                                    </p:set>
                                    <p:animEffect filter="fade" transition="in">
                                      <p:cBhvr additive="repl">
                                        <p:cTn id="51"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0" name="Table 2"/>
          <p:cNvGraphicFramePr/>
          <p:nvPr/>
        </p:nvGraphicFramePr>
        <p:xfrm>
          <a:off x="108000" y="6426360"/>
          <a:ext cx="8596080" cy="3690360"/>
        </p:xfrm>
        <a:graphic>
          <a:graphicData uri="http://schemas.openxmlformats.org/drawingml/2006/table">
            <a:tbl>
              <a:tblPr/>
              <a:tblGrid>
                <a:gridCol w="1991880"/>
                <a:gridCol w="2113560"/>
                <a:gridCol w="1909440"/>
                <a:gridCol w="2581200"/>
              </a:tblGrid>
              <a:tr h="1201320">
                <a:tc>
                  <a:txBody>
                    <a:bodyPr lIns="190440" rIns="190440" tIns="190440" bIns="190440" anchor="ctr">
                      <a:noAutofit/>
                    </a:bodyPr>
                    <a:p>
                      <a:pPr algn="ctr">
                        <a:lnSpc>
                          <a:spcPts val="2520"/>
                        </a:lnSpc>
                        <a:buNone/>
                      </a:pPr>
                      <a:r>
                        <a:rPr b="0" lang="en-US" sz="1800" spc="-1" strike="noStrike">
                          <a:solidFill>
                            <a:srgbClr val="ffffff"/>
                          </a:solidFill>
                          <a:latin typeface="DM Sans Bold"/>
                        </a:rPr>
                        <a:t>Dataset (</a:t>
                      </a:r>
                      <a:r>
                        <a:rPr b="0" lang="en-US" sz="1800" spc="-1" strike="noStrike" u="sng">
                          <a:solidFill>
                            <a:srgbClr val="ffffff"/>
                          </a:solidFill>
                          <a:uFillTx/>
                          <a:latin typeface="DM Sans Bold"/>
                        </a:rPr>
                        <a:t>TOI</a:t>
                      </a:r>
                      <a:r>
                        <a:rPr b="0" lang="en-US" sz="1800" spc="-1" strike="noStrike">
                          <a:solidFill>
                            <a:srgbClr val="ffffff"/>
                          </a:solidFill>
                          <a:latin typeface="DM Sans Bold"/>
                        </a:rPr>
                        <a:t>)</a:t>
                      </a:r>
                      <a:endParaRPr b="0" lang="en-GB" sz="18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solidFill>
                      <a:srgbClr val="366994"/>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#Osservazioni</a:t>
                      </a:r>
                      <a:endParaRPr b="0" lang="en-GB" sz="18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solidFill>
                      <a:srgbClr val="366994"/>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#Features</a:t>
                      </a:r>
                      <a:endParaRPr b="0" lang="en-GB" sz="18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solidFill>
                      <a:srgbClr val="366994"/>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Not-A-Number</a:t>
                      </a:r>
                      <a:endParaRPr b="0" lang="en-GB" sz="18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solidFill>
                      <a:srgbClr val="366994"/>
                    </a:solidFill>
                  </a:tcPr>
                </a:tc>
              </a:tr>
              <a:tr h="829440">
                <a:tc>
                  <a:txBody>
                    <a:bodyPr lIns="190440" rIns="190440" tIns="190440" bIns="190440" anchor="ctr">
                      <a:noAutofit/>
                    </a:bodyPr>
                    <a:p>
                      <a:pPr algn="ctr">
                        <a:lnSpc>
                          <a:spcPts val="2940"/>
                        </a:lnSpc>
                        <a:buNone/>
                      </a:pPr>
                      <a:r>
                        <a:rPr b="0" lang="en-US" sz="2100" spc="-1" strike="noStrike">
                          <a:solidFill>
                            <a:srgbClr val="000000"/>
                          </a:solidFill>
                          <a:latin typeface="DM Sans"/>
                        </a:rPr>
                        <a:t>TESS</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6,977</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61</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 </a:t>
                      </a:r>
                      <a:r>
                        <a:rPr b="0" lang="en-US" sz="2100" spc="-1" strike="noStrike">
                          <a:solidFill>
                            <a:srgbClr val="000000"/>
                          </a:solidFill>
                          <a:latin typeface="DM Sans"/>
                        </a:rPr>
                        <a:t>8,83%</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r>
              <a:tr h="829440">
                <a:tc>
                  <a:txBody>
                    <a:bodyPr lIns="190440" rIns="190440" tIns="190440" bIns="190440" anchor="ctr">
                      <a:noAutofit/>
                    </a:bodyPr>
                    <a:p>
                      <a:pPr algn="ctr">
                        <a:lnSpc>
                          <a:spcPts val="2940"/>
                        </a:lnSpc>
                        <a:buNone/>
                      </a:pPr>
                      <a:r>
                        <a:rPr b="0" lang="en-US" sz="2100" spc="-1" strike="noStrike">
                          <a:solidFill>
                            <a:srgbClr val="000000"/>
                          </a:solidFill>
                          <a:latin typeface="DM Sans"/>
                        </a:rPr>
                        <a:t>Kepler</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9,564</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140</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 </a:t>
                      </a:r>
                      <a:r>
                        <a:rPr b="0" lang="en-US" sz="2100" spc="-1" strike="noStrike">
                          <a:solidFill>
                            <a:srgbClr val="000000"/>
                          </a:solidFill>
                          <a:latin typeface="DM Sans"/>
                        </a:rPr>
                        <a:t>17,58%</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r>
              <a:tr h="830160">
                <a:tc>
                  <a:txBody>
                    <a:bodyPr lIns="190440" rIns="190440" tIns="190440" bIns="190440" anchor="ctr">
                      <a:noAutofit/>
                    </a:bodyPr>
                    <a:p>
                      <a:pPr algn="ctr">
                        <a:lnSpc>
                          <a:spcPts val="2940"/>
                        </a:lnSpc>
                        <a:buNone/>
                      </a:pPr>
                      <a:r>
                        <a:rPr b="0" lang="en-US" sz="2100" spc="-1" strike="noStrike">
                          <a:solidFill>
                            <a:srgbClr val="000000"/>
                          </a:solidFill>
                          <a:latin typeface="DM Sans"/>
                        </a:rPr>
                        <a:t>TESS/Kepler</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16,541</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26</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 </a:t>
                      </a:r>
                      <a:r>
                        <a:rPr b="0" lang="en-US" sz="2100" spc="-1" strike="noStrike">
                          <a:solidFill>
                            <a:srgbClr val="000000"/>
                          </a:solidFill>
                          <a:latin typeface="DM Sans"/>
                        </a:rPr>
                        <a:t>11,32%</a:t>
                      </a:r>
                      <a:endParaRPr b="0" lang="en-GB" sz="2100" spc="-1" strike="noStrike">
                        <a:latin typeface="Arial"/>
                      </a:endParaRPr>
                    </a:p>
                  </a:txBody>
                  <a:tcPr anchor="ctr" marL="190440" marR="190440">
                    <a:lnL w="38160">
                      <a:solidFill>
                        <a:srgbClr val="366994"/>
                      </a:solidFill>
                    </a:lnL>
                    <a:lnR w="38160">
                      <a:solidFill>
                        <a:srgbClr val="366994"/>
                      </a:solidFill>
                    </a:lnR>
                    <a:lnT w="38160">
                      <a:solidFill>
                        <a:srgbClr val="366994"/>
                      </a:solidFill>
                    </a:lnT>
                    <a:lnB w="38160">
                      <a:solidFill>
                        <a:srgbClr val="366994"/>
                      </a:solidFill>
                    </a:lnB>
                    <a:noFill/>
                  </a:tcPr>
                </a:tc>
              </a:tr>
            </a:tbl>
          </a:graphicData>
        </a:graphic>
      </p:graphicFrame>
      <p:graphicFrame>
        <p:nvGraphicFramePr>
          <p:cNvPr id="191" name="Table 3"/>
          <p:cNvGraphicFramePr/>
          <p:nvPr/>
        </p:nvGraphicFramePr>
        <p:xfrm>
          <a:off x="9583560" y="6427800"/>
          <a:ext cx="8579520" cy="3688920"/>
        </p:xfrm>
        <a:graphic>
          <a:graphicData uri="http://schemas.openxmlformats.org/drawingml/2006/table">
            <a:tbl>
              <a:tblPr/>
              <a:tblGrid>
                <a:gridCol w="1987920"/>
                <a:gridCol w="2109960"/>
                <a:gridCol w="1905840"/>
                <a:gridCol w="2575800"/>
              </a:tblGrid>
              <a:tr h="1201320">
                <a:tc>
                  <a:txBody>
                    <a:bodyPr lIns="190440" rIns="190440" tIns="190440" bIns="190440" anchor="ctr">
                      <a:noAutofit/>
                    </a:bodyPr>
                    <a:p>
                      <a:pPr algn="ctr">
                        <a:lnSpc>
                          <a:spcPts val="2520"/>
                        </a:lnSpc>
                        <a:buNone/>
                      </a:pPr>
                      <a:r>
                        <a:rPr b="0" lang="en-US" sz="1800" spc="-1" strike="noStrike">
                          <a:solidFill>
                            <a:srgbClr val="ffffff"/>
                          </a:solidFill>
                          <a:latin typeface="DM Sans Bold"/>
                        </a:rPr>
                        <a:t>Dataset (</a:t>
                      </a:r>
                      <a:r>
                        <a:rPr b="0" lang="en-US" sz="1800" spc="-1" strike="noStrike" u="sng">
                          <a:solidFill>
                            <a:srgbClr val="ffffff"/>
                          </a:solidFill>
                          <a:uFillTx/>
                          <a:latin typeface="DM Sans Bold"/>
                        </a:rPr>
                        <a:t>TOI</a:t>
                      </a:r>
                      <a:r>
                        <a:rPr b="0" lang="en-US" sz="1800" spc="-1" strike="noStrike">
                          <a:solidFill>
                            <a:srgbClr val="ffffff"/>
                          </a:solidFill>
                          <a:latin typeface="DM Sans Bold"/>
                        </a:rPr>
                        <a:t>)</a:t>
                      </a:r>
                      <a:endParaRPr b="0" lang="en-GB" sz="18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solidFill>
                      <a:srgbClr val="48cfae"/>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#Osservazioni</a:t>
                      </a:r>
                      <a:endParaRPr b="0" lang="en-GB" sz="18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solidFill>
                      <a:srgbClr val="48cfae"/>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#Features</a:t>
                      </a:r>
                      <a:endParaRPr b="0" lang="en-GB" sz="18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solidFill>
                      <a:srgbClr val="48cfae"/>
                    </a:solidFill>
                  </a:tcPr>
                </a:tc>
                <a:tc>
                  <a:txBody>
                    <a:bodyPr lIns="190440" rIns="190440" tIns="190440" bIns="190440" anchor="ctr">
                      <a:noAutofit/>
                    </a:bodyPr>
                    <a:p>
                      <a:pPr algn="ctr">
                        <a:lnSpc>
                          <a:spcPts val="2520"/>
                        </a:lnSpc>
                        <a:buNone/>
                      </a:pPr>
                      <a:r>
                        <a:rPr b="0" lang="en-US" sz="1800" spc="-1" strike="noStrike">
                          <a:solidFill>
                            <a:srgbClr val="ffffff"/>
                          </a:solidFill>
                          <a:latin typeface="DM Sans Bold"/>
                        </a:rPr>
                        <a:t>Not-A-Number</a:t>
                      </a:r>
                      <a:endParaRPr b="0" lang="en-GB" sz="18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solidFill>
                      <a:srgbClr val="48cfae"/>
                    </a:solidFill>
                  </a:tcPr>
                </a:tc>
              </a:tr>
              <a:tr h="829080">
                <a:tc>
                  <a:txBody>
                    <a:bodyPr lIns="190440" rIns="190440" tIns="190440" bIns="190440" anchor="ctr">
                      <a:noAutofit/>
                    </a:bodyPr>
                    <a:p>
                      <a:pPr algn="ctr">
                        <a:lnSpc>
                          <a:spcPts val="2940"/>
                        </a:lnSpc>
                        <a:buNone/>
                      </a:pPr>
                      <a:r>
                        <a:rPr b="0" lang="en-US" sz="2100" spc="-1" strike="noStrike">
                          <a:solidFill>
                            <a:srgbClr val="000000"/>
                          </a:solidFill>
                          <a:latin typeface="DM Sans"/>
                        </a:rPr>
                        <a:t>TESS</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6,554</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32</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 </a:t>
                      </a:r>
                      <a:r>
                        <a:rPr b="0" lang="en-US" sz="2100" spc="-1" strike="noStrike">
                          <a:solidFill>
                            <a:srgbClr val="000000"/>
                          </a:solidFill>
                          <a:latin typeface="DM Sans"/>
                        </a:rPr>
                        <a:t>4,10%</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r>
              <a:tr h="829080">
                <a:tc>
                  <a:txBody>
                    <a:bodyPr lIns="190440" rIns="190440" tIns="190440" bIns="190440" anchor="ctr">
                      <a:noAutofit/>
                    </a:bodyPr>
                    <a:p>
                      <a:pPr algn="ctr">
                        <a:lnSpc>
                          <a:spcPts val="2940"/>
                        </a:lnSpc>
                        <a:buNone/>
                      </a:pPr>
                      <a:r>
                        <a:rPr b="0" lang="en-US" sz="2100" spc="-1" strike="noStrike">
                          <a:solidFill>
                            <a:srgbClr val="000000"/>
                          </a:solidFill>
                          <a:latin typeface="DM Sans"/>
                        </a:rPr>
                        <a:t>Kepler</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8,608</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85</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 </a:t>
                      </a:r>
                      <a:r>
                        <a:rPr b="0" lang="en-US" sz="2100" spc="-1" strike="noStrike">
                          <a:solidFill>
                            <a:srgbClr val="000000"/>
                          </a:solidFill>
                          <a:latin typeface="DM Sans"/>
                        </a:rPr>
                        <a:t>0,21%</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r>
              <a:tr h="829440">
                <a:tc>
                  <a:txBody>
                    <a:bodyPr lIns="190440" rIns="190440" tIns="190440" bIns="190440" anchor="ctr">
                      <a:noAutofit/>
                    </a:bodyPr>
                    <a:p>
                      <a:pPr algn="ctr">
                        <a:lnSpc>
                          <a:spcPts val="2940"/>
                        </a:lnSpc>
                        <a:buNone/>
                      </a:pPr>
                      <a:r>
                        <a:rPr b="0" lang="en-US" sz="2100" spc="-1" strike="noStrike">
                          <a:solidFill>
                            <a:srgbClr val="000000"/>
                          </a:solidFill>
                          <a:latin typeface="DM Sans"/>
                        </a:rPr>
                        <a:t>TESS/Kepler</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13,798</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17</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Bold"/>
                        </a:rPr>
                        <a:t>0,00%</a:t>
                      </a:r>
                      <a:endParaRPr b="0" lang="en-GB" sz="2100" spc="-1" strike="noStrike">
                        <a:latin typeface="Arial"/>
                      </a:endParaRPr>
                    </a:p>
                  </a:txBody>
                  <a:tcPr anchor="ctr" marL="190440" marR="190440">
                    <a:lnL w="38160">
                      <a:solidFill>
                        <a:srgbClr val="48cfae"/>
                      </a:solidFill>
                    </a:lnL>
                    <a:lnR w="38160">
                      <a:solidFill>
                        <a:srgbClr val="48cfae"/>
                      </a:solidFill>
                    </a:lnR>
                    <a:lnT w="38160">
                      <a:solidFill>
                        <a:srgbClr val="48cfae"/>
                      </a:solidFill>
                    </a:lnT>
                    <a:lnB w="38160">
                      <a:solidFill>
                        <a:srgbClr val="48cfae"/>
                      </a:solidFill>
                    </a:lnB>
                    <a:noFill/>
                  </a:tcPr>
                </a:tc>
              </a:tr>
            </a:tbl>
          </a:graphicData>
        </a:graphic>
      </p:graphicFrame>
      <p:grpSp>
        <p:nvGrpSpPr>
          <p:cNvPr id="192" name="Group 4"/>
          <p:cNvGrpSpPr/>
          <p:nvPr/>
        </p:nvGrpSpPr>
        <p:grpSpPr>
          <a:xfrm>
            <a:off x="-2955960" y="-5599800"/>
            <a:ext cx="7763760" cy="7763760"/>
            <a:chOff x="-2955960" y="-5599800"/>
            <a:chExt cx="7763760" cy="7763760"/>
          </a:xfrm>
        </p:grpSpPr>
        <p:sp>
          <p:nvSpPr>
            <p:cNvPr id="193" name="Freeform 5"/>
            <p:cNvSpPr/>
            <p:nvPr/>
          </p:nvSpPr>
          <p:spPr>
            <a:xfrm rot="2700000">
              <a:off x="-2781360" y="-349992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194" name="TextBox 6"/>
            <p:cNvSpPr/>
            <p:nvPr/>
          </p:nvSpPr>
          <p:spPr>
            <a:xfrm rot="2700000">
              <a:off x="-3360960" y="-2100240"/>
              <a:ext cx="7414920" cy="1924920"/>
            </a:xfrm>
            <a:prstGeom prst="rect">
              <a:avLst/>
            </a:prstGeom>
            <a:noFill/>
            <a:ln w="0">
              <a:noFill/>
            </a:ln>
          </p:spPr>
          <p:style>
            <a:lnRef idx="0"/>
            <a:fillRef idx="0"/>
            <a:effectRef idx="0"/>
            <a:fontRef idx="minor"/>
          </p:style>
        </p:sp>
      </p:grpSp>
      <p:sp>
        <p:nvSpPr>
          <p:cNvPr id="195" name="AutoShape 7"/>
          <p:cNvSpPr/>
          <p:nvPr/>
        </p:nvSpPr>
        <p:spPr>
          <a:xfrm>
            <a:off x="-3243960" y="-2680560"/>
            <a:ext cx="5184720" cy="5132160"/>
          </a:xfrm>
          <a:prstGeom prst="line">
            <a:avLst/>
          </a:prstGeom>
          <a:ln w="28575">
            <a:solidFill>
              <a:srgbClr val="8ca9ad"/>
            </a:solidFill>
            <a:round/>
          </a:ln>
        </p:spPr>
        <p:style>
          <a:lnRef idx="0"/>
          <a:fillRef idx="0"/>
          <a:effectRef idx="0"/>
          <a:fontRef idx="minor"/>
        </p:style>
      </p:sp>
      <p:sp>
        <p:nvSpPr>
          <p:cNvPr id="196" name="AutoShape 8"/>
          <p:cNvSpPr/>
          <p:nvPr/>
        </p:nvSpPr>
        <p:spPr>
          <a:xfrm>
            <a:off x="-3457800" y="-2368080"/>
            <a:ext cx="5038560" cy="5038560"/>
          </a:xfrm>
          <a:prstGeom prst="line">
            <a:avLst/>
          </a:prstGeom>
          <a:ln w="28575">
            <a:solidFill>
              <a:srgbClr val="8ca9ad"/>
            </a:solidFill>
            <a:round/>
          </a:ln>
        </p:spPr>
        <p:style>
          <a:lnRef idx="0"/>
          <a:fillRef idx="0"/>
          <a:effectRef idx="0"/>
          <a:fontRef idx="minor"/>
        </p:style>
      </p:sp>
      <p:sp>
        <p:nvSpPr>
          <p:cNvPr id="197" name="AutoShape 9"/>
          <p:cNvSpPr/>
          <p:nvPr/>
        </p:nvSpPr>
        <p:spPr>
          <a:xfrm>
            <a:off x="-3637440" y="-2009520"/>
            <a:ext cx="4866840" cy="4866840"/>
          </a:xfrm>
          <a:prstGeom prst="line">
            <a:avLst/>
          </a:prstGeom>
          <a:ln w="28575">
            <a:solidFill>
              <a:srgbClr val="8ca9ad"/>
            </a:solidFill>
            <a:round/>
          </a:ln>
        </p:spPr>
        <p:style>
          <a:lnRef idx="0"/>
          <a:fillRef idx="0"/>
          <a:effectRef idx="0"/>
          <a:fontRef idx="minor"/>
        </p:style>
      </p:sp>
      <p:sp>
        <p:nvSpPr>
          <p:cNvPr id="198" name="AutoShape 10"/>
          <p:cNvSpPr/>
          <p:nvPr/>
        </p:nvSpPr>
        <p:spPr>
          <a:xfrm>
            <a:off x="-3764160" y="-1623240"/>
            <a:ext cx="4690080" cy="4690080"/>
          </a:xfrm>
          <a:prstGeom prst="line">
            <a:avLst/>
          </a:prstGeom>
          <a:ln w="28575">
            <a:solidFill>
              <a:srgbClr val="8ca9ad"/>
            </a:solidFill>
            <a:round/>
          </a:ln>
        </p:spPr>
        <p:style>
          <a:lnRef idx="0"/>
          <a:fillRef idx="0"/>
          <a:effectRef idx="0"/>
          <a:fontRef idx="minor"/>
        </p:style>
      </p:sp>
      <p:sp>
        <p:nvSpPr>
          <p:cNvPr id="199" name="AutoShape 11"/>
          <p:cNvSpPr/>
          <p:nvPr/>
        </p:nvSpPr>
        <p:spPr>
          <a:xfrm>
            <a:off x="-3908160" y="-1183320"/>
            <a:ext cx="4347360" cy="4347000"/>
          </a:xfrm>
          <a:prstGeom prst="line">
            <a:avLst/>
          </a:prstGeom>
          <a:ln w="28575">
            <a:solidFill>
              <a:srgbClr val="8ca9ad"/>
            </a:solidFill>
            <a:round/>
          </a:ln>
        </p:spPr>
        <p:style>
          <a:lnRef idx="0"/>
          <a:fillRef idx="0"/>
          <a:effectRef idx="0"/>
          <a:fontRef idx="minor"/>
        </p:style>
      </p:sp>
      <p:sp>
        <p:nvSpPr>
          <p:cNvPr id="200" name="AutoShape 12"/>
          <p:cNvSpPr/>
          <p:nvPr/>
        </p:nvSpPr>
        <p:spPr>
          <a:xfrm flipV="1">
            <a:off x="4773960" y="2866680"/>
            <a:ext cx="1116360" cy="962280"/>
          </a:xfrm>
          <a:prstGeom prst="line">
            <a:avLst/>
          </a:prstGeom>
          <a:ln w="38100">
            <a:solidFill>
              <a:srgbClr val="a6a6a6"/>
            </a:solidFill>
            <a:round/>
          </a:ln>
        </p:spPr>
        <p:style>
          <a:lnRef idx="0"/>
          <a:fillRef idx="0"/>
          <a:effectRef idx="0"/>
          <a:fontRef idx="minor"/>
        </p:style>
      </p:sp>
      <p:sp>
        <p:nvSpPr>
          <p:cNvPr id="201" name="AutoShape 13"/>
          <p:cNvSpPr/>
          <p:nvPr/>
        </p:nvSpPr>
        <p:spPr>
          <a:xfrm flipV="1">
            <a:off x="9855360" y="2866680"/>
            <a:ext cx="1116720" cy="965160"/>
          </a:xfrm>
          <a:prstGeom prst="line">
            <a:avLst/>
          </a:prstGeom>
          <a:ln w="38100">
            <a:solidFill>
              <a:srgbClr val="a6a6a6"/>
            </a:solidFill>
            <a:round/>
          </a:ln>
        </p:spPr>
        <p:style>
          <a:lnRef idx="0"/>
          <a:fillRef idx="0"/>
          <a:effectRef idx="0"/>
          <a:fontRef idx="minor"/>
        </p:style>
      </p:sp>
      <p:sp>
        <p:nvSpPr>
          <p:cNvPr id="202" name="AutoShape 14"/>
          <p:cNvSpPr/>
          <p:nvPr/>
        </p:nvSpPr>
        <p:spPr>
          <a:xfrm flipH="1" flipV="1">
            <a:off x="7314480" y="2866680"/>
            <a:ext cx="1116360" cy="965160"/>
          </a:xfrm>
          <a:prstGeom prst="line">
            <a:avLst/>
          </a:prstGeom>
          <a:ln w="38100">
            <a:solidFill>
              <a:srgbClr val="a6a6a6"/>
            </a:solidFill>
            <a:round/>
          </a:ln>
        </p:spPr>
        <p:style>
          <a:lnRef idx="0"/>
          <a:fillRef idx="0"/>
          <a:effectRef idx="0"/>
          <a:fontRef idx="minor"/>
        </p:style>
      </p:sp>
      <p:sp>
        <p:nvSpPr>
          <p:cNvPr id="203" name="AutoShape 15"/>
          <p:cNvSpPr/>
          <p:nvPr/>
        </p:nvSpPr>
        <p:spPr>
          <a:xfrm flipH="1" flipV="1">
            <a:off x="12396600" y="2866680"/>
            <a:ext cx="1133640" cy="976680"/>
          </a:xfrm>
          <a:prstGeom prst="line">
            <a:avLst/>
          </a:prstGeom>
          <a:ln w="38100">
            <a:solidFill>
              <a:srgbClr val="a6a6a6"/>
            </a:solidFill>
            <a:round/>
          </a:ln>
        </p:spPr>
        <p:style>
          <a:lnRef idx="0"/>
          <a:fillRef idx="0"/>
          <a:effectRef idx="0"/>
          <a:fontRef idx="minor"/>
        </p:style>
      </p:sp>
      <p:grpSp>
        <p:nvGrpSpPr>
          <p:cNvPr id="204" name="Group 16"/>
          <p:cNvGrpSpPr/>
          <p:nvPr/>
        </p:nvGrpSpPr>
        <p:grpSpPr>
          <a:xfrm>
            <a:off x="3349440" y="3117240"/>
            <a:ext cx="1424160" cy="1424160"/>
            <a:chOff x="3349440" y="3117240"/>
            <a:chExt cx="1424160" cy="1424160"/>
          </a:xfrm>
        </p:grpSpPr>
        <p:sp>
          <p:nvSpPr>
            <p:cNvPr id="205" name="Freeform 17"/>
            <p:cNvSpPr/>
            <p:nvPr/>
          </p:nvSpPr>
          <p:spPr>
            <a:xfrm>
              <a:off x="3349440" y="311724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w="0">
              <a:noFill/>
            </a:ln>
          </p:spPr>
          <p:style>
            <a:lnRef idx="0"/>
            <a:fillRef idx="0"/>
            <a:effectRef idx="0"/>
            <a:fontRef idx="minor"/>
          </p:style>
        </p:sp>
        <p:sp>
          <p:nvSpPr>
            <p:cNvPr id="206" name="TextBox 18"/>
            <p:cNvSpPr/>
            <p:nvPr/>
          </p:nvSpPr>
          <p:spPr>
            <a:xfrm>
              <a:off x="3483000" y="3283920"/>
              <a:ext cx="1157040" cy="1123560"/>
            </a:xfrm>
            <a:prstGeom prst="rect">
              <a:avLst/>
            </a:prstGeom>
            <a:noFill/>
            <a:ln w="0">
              <a:noFill/>
            </a:ln>
          </p:spPr>
          <p:style>
            <a:lnRef idx="0"/>
            <a:fillRef idx="0"/>
            <a:effectRef idx="0"/>
            <a:fontRef idx="minor"/>
          </p:style>
        </p:sp>
      </p:grpSp>
      <p:grpSp>
        <p:nvGrpSpPr>
          <p:cNvPr id="207" name="Group 19"/>
          <p:cNvGrpSpPr/>
          <p:nvPr/>
        </p:nvGrpSpPr>
        <p:grpSpPr>
          <a:xfrm>
            <a:off x="5890320" y="2154600"/>
            <a:ext cx="1424160" cy="1424160"/>
            <a:chOff x="5890320" y="2154600"/>
            <a:chExt cx="1424160" cy="1424160"/>
          </a:xfrm>
        </p:grpSpPr>
        <p:sp>
          <p:nvSpPr>
            <p:cNvPr id="208" name="Freeform 20"/>
            <p:cNvSpPr/>
            <p:nvPr/>
          </p:nvSpPr>
          <p:spPr>
            <a:xfrm>
              <a:off x="5890320" y="215460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w="0">
              <a:noFill/>
            </a:ln>
          </p:spPr>
          <p:style>
            <a:lnRef idx="0"/>
            <a:fillRef idx="0"/>
            <a:effectRef idx="0"/>
            <a:fontRef idx="minor"/>
          </p:style>
        </p:sp>
        <p:sp>
          <p:nvSpPr>
            <p:cNvPr id="209" name="TextBox 21"/>
            <p:cNvSpPr/>
            <p:nvPr/>
          </p:nvSpPr>
          <p:spPr>
            <a:xfrm>
              <a:off x="6023880" y="2321280"/>
              <a:ext cx="1157040" cy="1123560"/>
            </a:xfrm>
            <a:prstGeom prst="rect">
              <a:avLst/>
            </a:prstGeom>
            <a:noFill/>
            <a:ln w="0">
              <a:noFill/>
            </a:ln>
          </p:spPr>
          <p:style>
            <a:lnRef idx="0"/>
            <a:fillRef idx="0"/>
            <a:effectRef idx="0"/>
            <a:fontRef idx="minor"/>
          </p:style>
        </p:sp>
      </p:grpSp>
      <p:grpSp>
        <p:nvGrpSpPr>
          <p:cNvPr id="210" name="Group 22"/>
          <p:cNvGrpSpPr/>
          <p:nvPr/>
        </p:nvGrpSpPr>
        <p:grpSpPr>
          <a:xfrm>
            <a:off x="8431200" y="3119760"/>
            <a:ext cx="1424160" cy="1424160"/>
            <a:chOff x="8431200" y="3119760"/>
            <a:chExt cx="1424160" cy="1424160"/>
          </a:xfrm>
        </p:grpSpPr>
        <p:sp>
          <p:nvSpPr>
            <p:cNvPr id="211" name="Freeform 23"/>
            <p:cNvSpPr/>
            <p:nvPr/>
          </p:nvSpPr>
          <p:spPr>
            <a:xfrm>
              <a:off x="8431200" y="311976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a:ln w="0">
              <a:noFill/>
            </a:ln>
          </p:spPr>
          <p:style>
            <a:lnRef idx="0"/>
            <a:fillRef idx="0"/>
            <a:effectRef idx="0"/>
            <a:fontRef idx="minor"/>
          </p:style>
        </p:sp>
        <p:sp>
          <p:nvSpPr>
            <p:cNvPr id="212" name="TextBox 24"/>
            <p:cNvSpPr/>
            <p:nvPr/>
          </p:nvSpPr>
          <p:spPr>
            <a:xfrm>
              <a:off x="8564760" y="3286800"/>
              <a:ext cx="1157040" cy="1123560"/>
            </a:xfrm>
            <a:prstGeom prst="rect">
              <a:avLst/>
            </a:prstGeom>
            <a:noFill/>
            <a:ln w="0">
              <a:noFill/>
            </a:ln>
          </p:spPr>
          <p:style>
            <a:lnRef idx="0"/>
            <a:fillRef idx="0"/>
            <a:effectRef idx="0"/>
            <a:fontRef idx="minor"/>
          </p:style>
        </p:sp>
      </p:grpSp>
      <p:grpSp>
        <p:nvGrpSpPr>
          <p:cNvPr id="213" name="Group 25"/>
          <p:cNvGrpSpPr/>
          <p:nvPr/>
        </p:nvGrpSpPr>
        <p:grpSpPr>
          <a:xfrm>
            <a:off x="10972440" y="2154600"/>
            <a:ext cx="1424160" cy="1424160"/>
            <a:chOff x="10972440" y="2154600"/>
            <a:chExt cx="1424160" cy="1424160"/>
          </a:xfrm>
        </p:grpSpPr>
        <p:sp>
          <p:nvSpPr>
            <p:cNvPr id="214" name="Freeform 26"/>
            <p:cNvSpPr/>
            <p:nvPr/>
          </p:nvSpPr>
          <p:spPr>
            <a:xfrm>
              <a:off x="10972440" y="215460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a:ln w="0">
              <a:noFill/>
            </a:ln>
          </p:spPr>
          <p:style>
            <a:lnRef idx="0"/>
            <a:fillRef idx="0"/>
            <a:effectRef idx="0"/>
            <a:fontRef idx="minor"/>
          </p:style>
        </p:sp>
        <p:sp>
          <p:nvSpPr>
            <p:cNvPr id="215" name="TextBox 27"/>
            <p:cNvSpPr/>
            <p:nvPr/>
          </p:nvSpPr>
          <p:spPr>
            <a:xfrm>
              <a:off x="11106000" y="2321280"/>
              <a:ext cx="1157040" cy="1123560"/>
            </a:xfrm>
            <a:prstGeom prst="rect">
              <a:avLst/>
            </a:prstGeom>
            <a:noFill/>
            <a:ln w="0">
              <a:noFill/>
            </a:ln>
          </p:spPr>
          <p:style>
            <a:lnRef idx="0"/>
            <a:fillRef idx="0"/>
            <a:effectRef idx="0"/>
            <a:fontRef idx="minor"/>
          </p:style>
        </p:sp>
      </p:grpSp>
      <p:grpSp>
        <p:nvGrpSpPr>
          <p:cNvPr id="216" name="Group 28"/>
          <p:cNvGrpSpPr/>
          <p:nvPr/>
        </p:nvGrpSpPr>
        <p:grpSpPr>
          <a:xfrm>
            <a:off x="13530240" y="3131280"/>
            <a:ext cx="1424160" cy="1424160"/>
            <a:chOff x="13530240" y="3131280"/>
            <a:chExt cx="1424160" cy="1424160"/>
          </a:xfrm>
        </p:grpSpPr>
        <p:sp>
          <p:nvSpPr>
            <p:cNvPr id="217" name="Freeform 29"/>
            <p:cNvSpPr/>
            <p:nvPr/>
          </p:nvSpPr>
          <p:spPr>
            <a:xfrm>
              <a:off x="13530240" y="313128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w="0">
              <a:noFill/>
            </a:ln>
          </p:spPr>
          <p:style>
            <a:lnRef idx="0"/>
            <a:fillRef idx="0"/>
            <a:effectRef idx="0"/>
            <a:fontRef idx="minor"/>
          </p:style>
        </p:sp>
        <p:sp>
          <p:nvSpPr>
            <p:cNvPr id="218" name="TextBox 30"/>
            <p:cNvSpPr/>
            <p:nvPr/>
          </p:nvSpPr>
          <p:spPr>
            <a:xfrm>
              <a:off x="13663800" y="3298320"/>
              <a:ext cx="1157040" cy="1123560"/>
            </a:xfrm>
            <a:prstGeom prst="rect">
              <a:avLst/>
            </a:prstGeom>
            <a:noFill/>
            <a:ln w="0">
              <a:noFill/>
            </a:ln>
          </p:spPr>
          <p:style>
            <a:lnRef idx="0"/>
            <a:fillRef idx="0"/>
            <a:effectRef idx="0"/>
            <a:fontRef idx="minor"/>
          </p:style>
        </p:sp>
      </p:grpSp>
      <p:sp>
        <p:nvSpPr>
          <p:cNvPr id="219" name="Freeform 31"/>
          <p:cNvSpPr/>
          <p:nvPr/>
        </p:nvSpPr>
        <p:spPr>
          <a:xfrm>
            <a:off x="15786000" y="4039200"/>
            <a:ext cx="1515600" cy="378720"/>
          </a:xfrm>
          <a:custGeom>
            <a:avLst/>
            <a:gdLst/>
            <a:ahLst/>
            <a:rect l="l" t="t" r="r" b="b"/>
            <a:pathLst>
              <a:path w="1515804" h="378951">
                <a:moveTo>
                  <a:pt x="0" y="0"/>
                </a:moveTo>
                <a:lnTo>
                  <a:pt x="1515804" y="0"/>
                </a:lnTo>
                <a:lnTo>
                  <a:pt x="1515804" y="378951"/>
                </a:lnTo>
                <a:lnTo>
                  <a:pt x="0" y="378951"/>
                </a:lnTo>
                <a:lnTo>
                  <a:pt x="0" y="0"/>
                </a:lnTo>
                <a:close/>
              </a:path>
            </a:pathLst>
          </a:custGeom>
          <a:blipFill rotWithShape="0">
            <a:blip r:embed="rId1"/>
            <a:srcRect/>
            <a:stretch/>
          </a:blipFill>
          <a:ln w="0">
            <a:noFill/>
          </a:ln>
        </p:spPr>
        <p:style>
          <a:lnRef idx="0"/>
          <a:fillRef idx="0"/>
          <a:effectRef idx="0"/>
          <a:fontRef idx="minor"/>
        </p:style>
      </p:sp>
      <p:sp>
        <p:nvSpPr>
          <p:cNvPr id="220" name="TextBox 32"/>
          <p:cNvSpPr/>
          <p:nvPr/>
        </p:nvSpPr>
        <p:spPr>
          <a:xfrm>
            <a:off x="6053760" y="218160"/>
            <a:ext cx="6153840" cy="478080"/>
          </a:xfrm>
          <a:prstGeom prst="rect">
            <a:avLst/>
          </a:prstGeom>
          <a:noFill/>
          <a:ln w="0">
            <a:noFill/>
          </a:ln>
        </p:spPr>
        <p:style>
          <a:lnRef idx="0"/>
          <a:fillRef idx="0"/>
          <a:effectRef idx="0"/>
          <a:fontRef idx="minor"/>
        </p:style>
        <p:txBody>
          <a:bodyPr lIns="0" rIns="0" tIns="0" bIns="0" anchor="t">
            <a:spAutoFit/>
          </a:bodyPr>
          <a:p>
            <a:pPr algn="ctr">
              <a:lnSpc>
                <a:spcPts val="3762"/>
              </a:lnSpc>
              <a:buNone/>
            </a:pPr>
            <a:r>
              <a:rPr b="0" lang="en-US" sz="3800" spc="-1" strike="noStrike">
                <a:solidFill>
                  <a:srgbClr val="227c9d"/>
                </a:solidFill>
                <a:latin typeface="Kollektif Bold"/>
              </a:rPr>
              <a:t>ELABORAZIONE DEI DATI</a:t>
            </a:r>
            <a:endParaRPr b="0" lang="en-GB" sz="3800" spc="-1" strike="noStrike">
              <a:latin typeface="Arial"/>
            </a:endParaRPr>
          </a:p>
        </p:txBody>
      </p:sp>
      <p:sp>
        <p:nvSpPr>
          <p:cNvPr id="221" name="TextBox 33"/>
          <p:cNvSpPr/>
          <p:nvPr/>
        </p:nvSpPr>
        <p:spPr>
          <a:xfrm>
            <a:off x="-164520" y="6024960"/>
            <a:ext cx="9141120" cy="355320"/>
          </a:xfrm>
          <a:prstGeom prst="rect">
            <a:avLst/>
          </a:prstGeom>
          <a:noFill/>
          <a:ln w="0">
            <a:noFill/>
          </a:ln>
        </p:spPr>
        <p:style>
          <a:lnRef idx="0"/>
          <a:fillRef idx="0"/>
          <a:effectRef idx="0"/>
          <a:fontRef idx="minor"/>
        </p:style>
        <p:txBody>
          <a:bodyPr lIns="0" rIns="0" tIns="0" bIns="0" anchor="t">
            <a:spAutoFit/>
          </a:bodyPr>
          <a:p>
            <a:pPr algn="ctr">
              <a:lnSpc>
                <a:spcPts val="2801"/>
              </a:lnSpc>
              <a:buNone/>
            </a:pPr>
            <a:r>
              <a:rPr b="0" lang="en-US" sz="2000" spc="63" strike="noStrike">
                <a:solidFill>
                  <a:srgbClr val="545454"/>
                </a:solidFill>
                <a:latin typeface="DM Sans Bold"/>
              </a:rPr>
              <a:t>CARATTERISTICHE DEI SET DI DATI: </a:t>
            </a:r>
            <a:r>
              <a:rPr b="0" lang="en-US" sz="2000" spc="63" strike="noStrike">
                <a:solidFill>
                  <a:srgbClr val="fe6d73"/>
                </a:solidFill>
                <a:latin typeface="DM Sans Bold"/>
              </a:rPr>
              <a:t>PRIMA</a:t>
            </a:r>
            <a:r>
              <a:rPr b="0" lang="en-US" sz="2000" spc="63" strike="noStrike">
                <a:solidFill>
                  <a:srgbClr val="545454"/>
                </a:solidFill>
                <a:latin typeface="DM Sans Bold"/>
              </a:rPr>
              <a:t> DELL’ELABORAZIONE</a:t>
            </a:r>
            <a:endParaRPr b="0" lang="en-GB" sz="2000" spc="-1" strike="noStrike">
              <a:latin typeface="Arial"/>
            </a:endParaRPr>
          </a:p>
        </p:txBody>
      </p:sp>
      <p:sp>
        <p:nvSpPr>
          <p:cNvPr id="222" name="TextBox 34"/>
          <p:cNvSpPr/>
          <p:nvPr/>
        </p:nvSpPr>
        <p:spPr>
          <a:xfrm>
            <a:off x="9996840" y="6024960"/>
            <a:ext cx="7752960" cy="711000"/>
          </a:xfrm>
          <a:prstGeom prst="rect">
            <a:avLst/>
          </a:prstGeom>
          <a:noFill/>
          <a:ln w="0">
            <a:noFill/>
          </a:ln>
        </p:spPr>
        <p:style>
          <a:lnRef idx="0"/>
          <a:fillRef idx="0"/>
          <a:effectRef idx="0"/>
          <a:fontRef idx="minor"/>
        </p:style>
        <p:txBody>
          <a:bodyPr lIns="0" rIns="0" tIns="0" bIns="0" anchor="t">
            <a:spAutoFit/>
          </a:bodyPr>
          <a:p>
            <a:pPr algn="ctr">
              <a:lnSpc>
                <a:spcPts val="2801"/>
              </a:lnSpc>
              <a:buNone/>
            </a:pPr>
            <a:r>
              <a:rPr b="0" lang="en-US" sz="2000" spc="63" strike="noStrike">
                <a:solidFill>
                  <a:srgbClr val="545454"/>
                </a:solidFill>
                <a:latin typeface="DM Sans Bold"/>
              </a:rPr>
              <a:t>CARATTERISTICHE DEI SET DI DATI: </a:t>
            </a:r>
            <a:r>
              <a:rPr b="0" lang="en-US" sz="2000" spc="63" strike="noStrike">
                <a:solidFill>
                  <a:srgbClr val="fe6d73"/>
                </a:solidFill>
                <a:latin typeface="DM Sans Bold"/>
              </a:rPr>
              <a:t>DOPO</a:t>
            </a:r>
            <a:r>
              <a:rPr b="0" lang="en-US" sz="2000" spc="63" strike="noStrike">
                <a:solidFill>
                  <a:srgbClr val="545454"/>
                </a:solidFill>
                <a:latin typeface="DM Sans Bold"/>
              </a:rPr>
              <a:t> L’ELABORAZIONE</a:t>
            </a:r>
            <a:endParaRPr b="0" lang="en-GB" sz="2000" spc="-1" strike="noStrike">
              <a:latin typeface="Arial"/>
            </a:endParaRPr>
          </a:p>
        </p:txBody>
      </p:sp>
      <p:sp>
        <p:nvSpPr>
          <p:cNvPr id="223" name="TextBox 35"/>
          <p:cNvSpPr/>
          <p:nvPr/>
        </p:nvSpPr>
        <p:spPr>
          <a:xfrm>
            <a:off x="2222640" y="4598640"/>
            <a:ext cx="3948840" cy="149292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66" strike="noStrike">
                <a:solidFill>
                  <a:srgbClr val="545454"/>
                </a:solidFill>
                <a:latin typeface="DM Sans Bold"/>
              </a:rPr>
              <a:t>Sostituzione delle etichette:</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Vero Pianeta: 1</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Falso Pianeta: 0</a:t>
            </a:r>
            <a:endParaRPr b="0" lang="en-GB" sz="2100" spc="-1" strike="noStrike">
              <a:latin typeface="Arial"/>
            </a:endParaRPr>
          </a:p>
        </p:txBody>
      </p:sp>
      <p:sp>
        <p:nvSpPr>
          <p:cNvPr id="224" name="TextBox 36"/>
          <p:cNvSpPr/>
          <p:nvPr/>
        </p:nvSpPr>
        <p:spPr>
          <a:xfrm>
            <a:off x="3349440" y="351468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1</a:t>
            </a:r>
            <a:endParaRPr b="0" lang="en-GB" sz="2800" spc="-1" strike="noStrike">
              <a:latin typeface="Arial"/>
            </a:endParaRPr>
          </a:p>
        </p:txBody>
      </p:sp>
      <p:sp>
        <p:nvSpPr>
          <p:cNvPr id="225" name="TextBox 37"/>
          <p:cNvSpPr/>
          <p:nvPr/>
        </p:nvSpPr>
        <p:spPr>
          <a:xfrm>
            <a:off x="5899320" y="255204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2</a:t>
            </a:r>
            <a:endParaRPr b="0" lang="en-GB" sz="2800" spc="-1" strike="noStrike">
              <a:latin typeface="Arial"/>
            </a:endParaRPr>
          </a:p>
        </p:txBody>
      </p:sp>
      <p:sp>
        <p:nvSpPr>
          <p:cNvPr id="226" name="TextBox 38"/>
          <p:cNvSpPr/>
          <p:nvPr/>
        </p:nvSpPr>
        <p:spPr>
          <a:xfrm>
            <a:off x="8418600" y="352908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3</a:t>
            </a:r>
            <a:endParaRPr b="0" lang="en-GB" sz="2800" spc="-1" strike="noStrike">
              <a:latin typeface="Arial"/>
            </a:endParaRPr>
          </a:p>
        </p:txBody>
      </p:sp>
      <p:sp>
        <p:nvSpPr>
          <p:cNvPr id="227" name="TextBox 39"/>
          <p:cNvSpPr/>
          <p:nvPr/>
        </p:nvSpPr>
        <p:spPr>
          <a:xfrm>
            <a:off x="10984680" y="253764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4</a:t>
            </a:r>
            <a:endParaRPr b="0" lang="en-GB" sz="2800" spc="-1" strike="noStrike">
              <a:latin typeface="Arial"/>
            </a:endParaRPr>
          </a:p>
        </p:txBody>
      </p:sp>
      <p:sp>
        <p:nvSpPr>
          <p:cNvPr id="228" name="TextBox 40"/>
          <p:cNvSpPr/>
          <p:nvPr/>
        </p:nvSpPr>
        <p:spPr>
          <a:xfrm>
            <a:off x="13542480" y="352908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5</a:t>
            </a:r>
            <a:endParaRPr b="0" lang="en-GB" sz="2800" spc="-1" strike="noStrike">
              <a:latin typeface="Arial"/>
            </a:endParaRPr>
          </a:p>
        </p:txBody>
      </p:sp>
      <p:sp>
        <p:nvSpPr>
          <p:cNvPr id="229" name="TextBox 41"/>
          <p:cNvSpPr/>
          <p:nvPr/>
        </p:nvSpPr>
        <p:spPr>
          <a:xfrm>
            <a:off x="12863520" y="4598640"/>
            <a:ext cx="2757960" cy="111960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66" strike="noStrike">
                <a:solidFill>
                  <a:srgbClr val="545454"/>
                </a:solidFill>
                <a:latin typeface="DM Sans Bold"/>
              </a:rPr>
              <a:t>Selezione delle caratteristiche:</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Random Forest</a:t>
            </a:r>
            <a:endParaRPr b="0" lang="en-GB" sz="2100" spc="-1" strike="noStrike">
              <a:latin typeface="Arial"/>
            </a:endParaRPr>
          </a:p>
        </p:txBody>
      </p:sp>
      <p:sp>
        <p:nvSpPr>
          <p:cNvPr id="230" name="TextBox 42"/>
          <p:cNvSpPr/>
          <p:nvPr/>
        </p:nvSpPr>
        <p:spPr>
          <a:xfrm>
            <a:off x="7755840" y="4598640"/>
            <a:ext cx="3522960" cy="1119600"/>
          </a:xfrm>
          <a:prstGeom prst="rect">
            <a:avLst/>
          </a:prstGeom>
          <a:noFill/>
          <a:ln w="0">
            <a:noFill/>
          </a:ln>
        </p:spPr>
        <p:style>
          <a:lnRef idx="0"/>
          <a:fillRef idx="0"/>
          <a:effectRef idx="0"/>
          <a:fontRef idx="minor"/>
        </p:style>
        <p:txBody>
          <a:bodyPr lIns="0" rIns="0" tIns="0" bIns="0" anchor="t">
            <a:spAutoFit/>
          </a:bodyPr>
          <a:p>
            <a:pPr>
              <a:lnSpc>
                <a:spcPts val="2940"/>
              </a:lnSpc>
              <a:buNone/>
            </a:pPr>
            <a:r>
              <a:rPr b="1" lang="en-US" sz="2100" spc="66" strike="noStrike">
                <a:solidFill>
                  <a:srgbClr val="545454"/>
                </a:solidFill>
                <a:latin typeface="DM Sans Bold"/>
              </a:rPr>
              <a:t>Scalatura dei dati:</a:t>
            </a:r>
            <a:endParaRPr b="0" lang="en-GB" sz="2100" spc="-1" strike="noStrike">
              <a:latin typeface="Arial"/>
            </a:endParaRPr>
          </a:p>
          <a:p>
            <a:pPr lvl="1" marL="453240" indent="-226800">
              <a:lnSpc>
                <a:spcPts val="2940"/>
              </a:lnSpc>
              <a:buClr>
                <a:srgbClr val="545454"/>
              </a:buClr>
              <a:buFont typeface="Arial"/>
              <a:buChar char="•"/>
            </a:pPr>
            <a:r>
              <a:rPr b="1" lang="en-US" sz="2100" spc="66" strike="noStrike">
                <a:solidFill>
                  <a:srgbClr val="545454"/>
                </a:solidFill>
                <a:latin typeface="DM Sans Bold"/>
              </a:rPr>
              <a:t>Z-Score</a:t>
            </a:r>
            <a:endParaRPr b="0" lang="en-GB" sz="2100" spc="-1" strike="noStrike">
              <a:latin typeface="Arial"/>
            </a:endParaRPr>
          </a:p>
          <a:p>
            <a:pPr lvl="1" marL="453240" indent="-226800">
              <a:lnSpc>
                <a:spcPts val="2940"/>
              </a:lnSpc>
              <a:buClr>
                <a:srgbClr val="545454"/>
              </a:buClr>
              <a:buFont typeface="Arial"/>
              <a:buChar char="•"/>
            </a:pPr>
            <a:r>
              <a:rPr b="1" lang="en-US" sz="2100" spc="66" strike="noStrike">
                <a:solidFill>
                  <a:srgbClr val="545454"/>
                </a:solidFill>
                <a:latin typeface="DM Sans Bold"/>
              </a:rPr>
              <a:t>Normalizzazione</a:t>
            </a:r>
            <a:endParaRPr b="0" lang="en-GB" sz="2100" spc="-1" strike="noStrike">
              <a:latin typeface="Arial"/>
            </a:endParaRPr>
          </a:p>
        </p:txBody>
      </p:sp>
      <p:sp>
        <p:nvSpPr>
          <p:cNvPr id="231" name="TextBox 43"/>
          <p:cNvSpPr/>
          <p:nvPr/>
        </p:nvSpPr>
        <p:spPr>
          <a:xfrm>
            <a:off x="10108440" y="862200"/>
            <a:ext cx="3421440" cy="1492920"/>
          </a:xfrm>
          <a:prstGeom prst="rect">
            <a:avLst/>
          </a:prstGeom>
          <a:noFill/>
          <a:ln w="0">
            <a:noFill/>
          </a:ln>
        </p:spPr>
        <p:style>
          <a:lnRef idx="0"/>
          <a:fillRef idx="0"/>
          <a:effectRef idx="0"/>
          <a:fontRef idx="minor"/>
        </p:style>
        <p:txBody>
          <a:bodyPr lIns="0" rIns="0" tIns="0" bIns="0" anchor="t">
            <a:spAutoFit/>
          </a:bodyPr>
          <a:p>
            <a:pPr>
              <a:lnSpc>
                <a:spcPts val="2940"/>
              </a:lnSpc>
              <a:buNone/>
            </a:pPr>
            <a:r>
              <a:rPr b="0" lang="en-US" sz="2100" spc="66" strike="noStrike">
                <a:solidFill>
                  <a:srgbClr val="545454"/>
                </a:solidFill>
                <a:latin typeface="DM Sans Bold"/>
              </a:rPr>
              <a:t>Gestione dei valori nulli:</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Analisi dei dati</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Procedure custom</a:t>
            </a:r>
            <a:endParaRPr b="0" lang="en-GB" sz="2100" spc="-1" strike="noStrike">
              <a:latin typeface="Arial"/>
            </a:endParaRPr>
          </a:p>
        </p:txBody>
      </p:sp>
      <p:sp>
        <p:nvSpPr>
          <p:cNvPr id="232" name="TextBox 44"/>
          <p:cNvSpPr/>
          <p:nvPr/>
        </p:nvSpPr>
        <p:spPr>
          <a:xfrm>
            <a:off x="4406400" y="862200"/>
            <a:ext cx="4977000" cy="1492920"/>
          </a:xfrm>
          <a:prstGeom prst="rect">
            <a:avLst/>
          </a:prstGeom>
          <a:noFill/>
          <a:ln w="0">
            <a:noFill/>
          </a:ln>
        </p:spPr>
        <p:style>
          <a:lnRef idx="0"/>
          <a:fillRef idx="0"/>
          <a:effectRef idx="0"/>
          <a:fontRef idx="minor"/>
        </p:style>
        <p:txBody>
          <a:bodyPr lIns="0" rIns="0" tIns="0" bIns="0" anchor="t">
            <a:spAutoFit/>
          </a:bodyPr>
          <a:p>
            <a:pPr>
              <a:lnSpc>
                <a:spcPts val="2940"/>
              </a:lnSpc>
              <a:buNone/>
            </a:pPr>
            <a:r>
              <a:rPr b="0" lang="en-US" sz="2100" spc="66" strike="noStrike">
                <a:solidFill>
                  <a:srgbClr val="545454"/>
                </a:solidFill>
                <a:latin typeface="DM Sans Bold"/>
              </a:rPr>
              <a:t>Rimozione feature specifiche:</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Identificative, date e coordinate</a:t>
            </a:r>
            <a:endParaRPr b="0" lang="en-GB" sz="2100" spc="-1" strike="noStrike">
              <a:latin typeface="Arial"/>
            </a:endParaRPr>
          </a:p>
          <a:p>
            <a:pPr lvl="1" marL="453240" indent="-226800">
              <a:lnSpc>
                <a:spcPts val="2940"/>
              </a:lnSpc>
              <a:buClr>
                <a:srgbClr val="545454"/>
              </a:buClr>
              <a:buFont typeface="Arial"/>
              <a:buChar char="•"/>
            </a:pPr>
            <a:r>
              <a:rPr b="0" lang="en-US" sz="2100" spc="66" strike="noStrike">
                <a:solidFill>
                  <a:srgbClr val="545454"/>
                </a:solidFill>
                <a:latin typeface="DM Sans Bold"/>
              </a:rPr>
              <a:t>Flag collegate alle etichette</a:t>
            </a:r>
            <a:endParaRPr b="0" lang="en-GB" sz="2100" spc="-1" strike="noStrike">
              <a:latin typeface="Arial"/>
            </a:endParaRPr>
          </a:p>
        </p:txBody>
      </p:sp>
      <p:sp>
        <p:nvSpPr>
          <p:cNvPr id="233" name="AutoShape 45"/>
          <p:cNvSpPr/>
          <p:nvPr/>
        </p:nvSpPr>
        <p:spPr>
          <a:xfrm flipV="1">
            <a:off x="14966640" y="2851560"/>
            <a:ext cx="1153080" cy="991800"/>
          </a:xfrm>
          <a:prstGeom prst="line">
            <a:avLst/>
          </a:prstGeom>
          <a:ln w="38100">
            <a:solidFill>
              <a:srgbClr val="a6a6a6"/>
            </a:solidFill>
            <a:prstDash val="sysDash"/>
            <a:round/>
          </a:ln>
        </p:spPr>
        <p:style>
          <a:lnRef idx="0"/>
          <a:fillRef idx="0"/>
          <a:effectRef idx="0"/>
          <a:fontRef idx="minor"/>
        </p:style>
      </p:sp>
    </p:spTree>
  </p:cSld>
  <mc:AlternateContent>
    <mc:Choice Requires="p14">
      <p:transition spd="med" p14:dur="700">
        <p:fade/>
      </p:transition>
    </mc:Choice>
    <mc:Fallback>
      <p:transition spd="med">
        <p:fade/>
      </p:transition>
    </mc:Fallback>
  </mc:AlternateContent>
  <p:timing>
    <p:tnLst>
      <p:par>
        <p:cTn id="52" dur="indefinite" restart="never" nodeType="tmRoot">
          <p:childTnLst>
            <p:seq>
              <p:cTn id="53" dur="indefinite" nodeType="mainSeq">
                <p:childTnLst>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204"/>
                                        </p:tgtEl>
                                        <p:attrNameLst>
                                          <p:attrName>style.visibility</p:attrName>
                                        </p:attrNameLst>
                                      </p:cBhvr>
                                      <p:to>
                                        <p:strVal val="visible"/>
                                      </p:to>
                                    </p:set>
                                    <p:animEffect filter="fade" transition="in">
                                      <p:cBhvr additive="repl">
                                        <p:cTn id="58" dur="500"/>
                                        <p:tgtEl>
                                          <p:spTgt spid="204"/>
                                        </p:tgtEl>
                                      </p:cBhvr>
                                    </p:animEffect>
                                  </p:childTnLst>
                                </p:cTn>
                              </p:par>
                              <p:par>
                                <p:cTn id="59" nodeType="withEffect" fill="hold" presetClass="entr" presetID="10">
                                  <p:stCondLst>
                                    <p:cond delay="0"/>
                                  </p:stCondLst>
                                  <p:childTnLst>
                                    <p:set>
                                      <p:cBhvr>
                                        <p:cTn id="60" dur="1" fill="hold">
                                          <p:stCondLst>
                                            <p:cond delay="0"/>
                                          </p:stCondLst>
                                        </p:cTn>
                                        <p:tgtEl>
                                          <p:spTgt spid="224"/>
                                        </p:tgtEl>
                                        <p:attrNameLst>
                                          <p:attrName>style.visibility</p:attrName>
                                        </p:attrNameLst>
                                      </p:cBhvr>
                                      <p:to>
                                        <p:strVal val="visible"/>
                                      </p:to>
                                    </p:set>
                                    <p:animEffect filter="fade" transition="in">
                                      <p:cBhvr additive="repl">
                                        <p:cTn id="61" dur="500"/>
                                        <p:tgtEl>
                                          <p:spTgt spid="224"/>
                                        </p:tgtEl>
                                      </p:cBhvr>
                                    </p:animEffect>
                                  </p:childTnLst>
                                </p:cTn>
                              </p:par>
                              <p:par>
                                <p:cTn id="62" nodeType="withEffect" fill="hold" presetClass="entr" presetID="10">
                                  <p:stCondLst>
                                    <p:cond delay="0"/>
                                  </p:stCondLst>
                                  <p:childTnLst>
                                    <p:set>
                                      <p:cBhvr>
                                        <p:cTn id="63" dur="1" fill="hold">
                                          <p:stCondLst>
                                            <p:cond delay="0"/>
                                          </p:stCondLst>
                                        </p:cTn>
                                        <p:tgtEl>
                                          <p:spTgt spid="232"/>
                                        </p:tgtEl>
                                        <p:attrNameLst>
                                          <p:attrName>style.visibility</p:attrName>
                                        </p:attrNameLst>
                                      </p:cBhvr>
                                      <p:to>
                                        <p:strVal val="visible"/>
                                      </p:to>
                                    </p:set>
                                    <p:animEffect filter="fade" transition="in">
                                      <p:cBhvr additive="repl">
                                        <p:cTn id="64" dur="500"/>
                                        <p:tgtEl>
                                          <p:spTgt spid="232"/>
                                        </p:tgtEl>
                                      </p:cBhvr>
                                    </p:animEffect>
                                  </p:childTnLst>
                                </p:cTn>
                              </p:par>
                              <p:par>
                                <p:cTn id="65" nodeType="withEffect" fill="hold" presetClass="entr" presetID="10">
                                  <p:stCondLst>
                                    <p:cond delay="0"/>
                                  </p:stCondLst>
                                  <p:childTnLst>
                                    <p:set>
                                      <p:cBhvr>
                                        <p:cTn id="66" dur="1" fill="hold">
                                          <p:stCondLst>
                                            <p:cond delay="0"/>
                                          </p:stCondLst>
                                        </p:cTn>
                                        <p:tgtEl>
                                          <p:spTgt spid="223"/>
                                        </p:tgtEl>
                                        <p:attrNameLst>
                                          <p:attrName>style.visibility</p:attrName>
                                        </p:attrNameLst>
                                      </p:cBhvr>
                                      <p:to>
                                        <p:strVal val="visible"/>
                                      </p:to>
                                    </p:set>
                                    <p:animEffect filter="fade" transition="in">
                                      <p:cBhvr additive="repl">
                                        <p:cTn id="67" dur="500"/>
                                        <p:tgtEl>
                                          <p:spTgt spid="223"/>
                                        </p:tgtEl>
                                      </p:cBhvr>
                                    </p:animEffect>
                                  </p:childTnLst>
                                </p:cTn>
                              </p:par>
                              <p:par>
                                <p:cTn id="68" nodeType="withEffect" fill="hold" presetClass="entr" presetID="10">
                                  <p:stCondLst>
                                    <p:cond delay="0"/>
                                  </p:stCondLst>
                                  <p:childTnLst>
                                    <p:set>
                                      <p:cBhvr>
                                        <p:cTn id="69" dur="1" fill="hold">
                                          <p:stCondLst>
                                            <p:cond delay="0"/>
                                          </p:stCondLst>
                                        </p:cTn>
                                        <p:tgtEl>
                                          <p:spTgt spid="200"/>
                                        </p:tgtEl>
                                        <p:attrNameLst>
                                          <p:attrName>style.visibility</p:attrName>
                                        </p:attrNameLst>
                                      </p:cBhvr>
                                      <p:to>
                                        <p:strVal val="visible"/>
                                      </p:to>
                                    </p:set>
                                    <p:animEffect filter="fade" transition="in">
                                      <p:cBhvr additive="repl">
                                        <p:cTn id="70" dur="500"/>
                                        <p:tgtEl>
                                          <p:spTgt spid="200"/>
                                        </p:tgtEl>
                                      </p:cBhvr>
                                    </p:animEffect>
                                  </p:childTnLst>
                                </p:cTn>
                              </p:par>
                              <p:par>
                                <p:cTn id="71" nodeType="withEffect" fill="hold" presetClass="entr" presetID="10">
                                  <p:stCondLst>
                                    <p:cond delay="0"/>
                                  </p:stCondLst>
                                  <p:childTnLst>
                                    <p:set>
                                      <p:cBhvr>
                                        <p:cTn id="72" dur="1" fill="hold">
                                          <p:stCondLst>
                                            <p:cond delay="0"/>
                                          </p:stCondLst>
                                        </p:cTn>
                                        <p:tgtEl>
                                          <p:spTgt spid="207"/>
                                        </p:tgtEl>
                                        <p:attrNameLst>
                                          <p:attrName>style.visibility</p:attrName>
                                        </p:attrNameLst>
                                      </p:cBhvr>
                                      <p:to>
                                        <p:strVal val="visible"/>
                                      </p:to>
                                    </p:set>
                                    <p:animEffect filter="fade" transition="in">
                                      <p:cBhvr additive="repl">
                                        <p:cTn id="73" dur="500"/>
                                        <p:tgtEl>
                                          <p:spTgt spid="207"/>
                                        </p:tgtEl>
                                      </p:cBhvr>
                                    </p:animEffect>
                                  </p:childTnLst>
                                </p:cTn>
                              </p:par>
                              <p:par>
                                <p:cTn id="74" nodeType="withEffect" fill="hold" presetClass="entr" presetID="10">
                                  <p:stCondLst>
                                    <p:cond delay="0"/>
                                  </p:stCondLst>
                                  <p:childTnLst>
                                    <p:set>
                                      <p:cBhvr>
                                        <p:cTn id="75" dur="1" fill="hold">
                                          <p:stCondLst>
                                            <p:cond delay="0"/>
                                          </p:stCondLst>
                                        </p:cTn>
                                        <p:tgtEl>
                                          <p:spTgt spid="225"/>
                                        </p:tgtEl>
                                        <p:attrNameLst>
                                          <p:attrName>style.visibility</p:attrName>
                                        </p:attrNameLst>
                                      </p:cBhvr>
                                      <p:to>
                                        <p:strVal val="visible"/>
                                      </p:to>
                                    </p:set>
                                    <p:animEffect filter="fade" transition="in">
                                      <p:cBhvr additive="repl">
                                        <p:cTn id="76" dur="500"/>
                                        <p:tgtEl>
                                          <p:spTgt spid="225"/>
                                        </p:tgtEl>
                                      </p:cBhvr>
                                    </p:animEffect>
                                  </p:childTnLst>
                                </p:cTn>
                              </p:par>
                              <p:par>
                                <p:cTn id="77" nodeType="withEffect" fill="hold" presetClass="entr" presetID="10">
                                  <p:stCondLst>
                                    <p:cond delay="0"/>
                                  </p:stCondLst>
                                  <p:childTnLst>
                                    <p:set>
                                      <p:cBhvr>
                                        <p:cTn id="78" dur="1" fill="hold">
                                          <p:stCondLst>
                                            <p:cond delay="0"/>
                                          </p:stCondLst>
                                        </p:cTn>
                                        <p:tgtEl>
                                          <p:spTgt spid="202"/>
                                        </p:tgtEl>
                                        <p:attrNameLst>
                                          <p:attrName>style.visibility</p:attrName>
                                        </p:attrNameLst>
                                      </p:cBhvr>
                                      <p:to>
                                        <p:strVal val="visible"/>
                                      </p:to>
                                    </p:set>
                                    <p:animEffect filter="fade" transition="in">
                                      <p:cBhvr additive="repl">
                                        <p:cTn id="79" dur="500"/>
                                        <p:tgtEl>
                                          <p:spTgt spid="202"/>
                                        </p:tgtEl>
                                      </p:cBhvr>
                                    </p:animEffect>
                                  </p:childTnLst>
                                </p:cTn>
                              </p:par>
                              <p:par>
                                <p:cTn id="80" nodeType="withEffect" fill="hold" presetClass="entr" presetID="10">
                                  <p:stCondLst>
                                    <p:cond delay="0"/>
                                  </p:stCondLst>
                                  <p:childTnLst>
                                    <p:set>
                                      <p:cBhvr>
                                        <p:cTn id="81" dur="1" fill="hold">
                                          <p:stCondLst>
                                            <p:cond delay="0"/>
                                          </p:stCondLst>
                                        </p:cTn>
                                        <p:tgtEl>
                                          <p:spTgt spid="230"/>
                                        </p:tgtEl>
                                        <p:attrNameLst>
                                          <p:attrName>style.visibility</p:attrName>
                                        </p:attrNameLst>
                                      </p:cBhvr>
                                      <p:to>
                                        <p:strVal val="visible"/>
                                      </p:to>
                                    </p:set>
                                    <p:animEffect filter="fade" transition="in">
                                      <p:cBhvr additive="repl">
                                        <p:cTn id="82" dur="500"/>
                                        <p:tgtEl>
                                          <p:spTgt spid="230"/>
                                        </p:tgtEl>
                                      </p:cBhvr>
                                    </p:animEffect>
                                  </p:childTnLst>
                                </p:cTn>
                              </p:par>
                              <p:par>
                                <p:cTn id="83" nodeType="withEffect" fill="hold" presetClass="entr" presetID="10">
                                  <p:stCondLst>
                                    <p:cond delay="0"/>
                                  </p:stCondLst>
                                  <p:childTnLst>
                                    <p:set>
                                      <p:cBhvr>
                                        <p:cTn id="84" dur="1" fill="hold">
                                          <p:stCondLst>
                                            <p:cond delay="0"/>
                                          </p:stCondLst>
                                        </p:cTn>
                                        <p:tgtEl>
                                          <p:spTgt spid="210"/>
                                        </p:tgtEl>
                                        <p:attrNameLst>
                                          <p:attrName>style.visibility</p:attrName>
                                        </p:attrNameLst>
                                      </p:cBhvr>
                                      <p:to>
                                        <p:strVal val="visible"/>
                                      </p:to>
                                    </p:set>
                                    <p:animEffect filter="fade" transition="in">
                                      <p:cBhvr additive="repl">
                                        <p:cTn id="85" dur="500"/>
                                        <p:tgtEl>
                                          <p:spTgt spid="210"/>
                                        </p:tgtEl>
                                      </p:cBhvr>
                                    </p:animEffect>
                                  </p:childTnLst>
                                </p:cTn>
                              </p:par>
                              <p:par>
                                <p:cTn id="86" nodeType="withEffect" fill="hold" presetClass="entr" presetID="10">
                                  <p:stCondLst>
                                    <p:cond delay="0"/>
                                  </p:stCondLst>
                                  <p:childTnLst>
                                    <p:set>
                                      <p:cBhvr>
                                        <p:cTn id="87" dur="1" fill="hold">
                                          <p:stCondLst>
                                            <p:cond delay="0"/>
                                          </p:stCondLst>
                                        </p:cTn>
                                        <p:tgtEl>
                                          <p:spTgt spid="226"/>
                                        </p:tgtEl>
                                        <p:attrNameLst>
                                          <p:attrName>style.visibility</p:attrName>
                                        </p:attrNameLst>
                                      </p:cBhvr>
                                      <p:to>
                                        <p:strVal val="visible"/>
                                      </p:to>
                                    </p:set>
                                    <p:animEffect filter="fade" transition="in">
                                      <p:cBhvr additive="repl">
                                        <p:cTn id="88" dur="500"/>
                                        <p:tgtEl>
                                          <p:spTgt spid="226"/>
                                        </p:tgtEl>
                                      </p:cBhvr>
                                    </p:animEffect>
                                  </p:childTnLst>
                                </p:cTn>
                              </p:par>
                              <p:par>
                                <p:cTn id="89" nodeType="withEffect" fill="hold" presetClass="entr" presetID="10">
                                  <p:stCondLst>
                                    <p:cond delay="0"/>
                                  </p:stCondLst>
                                  <p:childTnLst>
                                    <p:set>
                                      <p:cBhvr>
                                        <p:cTn id="90" dur="1" fill="hold">
                                          <p:stCondLst>
                                            <p:cond delay="0"/>
                                          </p:stCondLst>
                                        </p:cTn>
                                        <p:tgtEl>
                                          <p:spTgt spid="201"/>
                                        </p:tgtEl>
                                        <p:attrNameLst>
                                          <p:attrName>style.visibility</p:attrName>
                                        </p:attrNameLst>
                                      </p:cBhvr>
                                      <p:to>
                                        <p:strVal val="visible"/>
                                      </p:to>
                                    </p:set>
                                    <p:animEffect filter="fade" transition="in">
                                      <p:cBhvr additive="repl">
                                        <p:cTn id="91" dur="500"/>
                                        <p:tgtEl>
                                          <p:spTgt spid="201"/>
                                        </p:tgtEl>
                                      </p:cBhvr>
                                    </p:animEffect>
                                  </p:childTnLst>
                                </p:cTn>
                              </p:par>
                              <p:par>
                                <p:cTn id="92" nodeType="withEffect" fill="hold" presetClass="entr" presetID="10">
                                  <p:stCondLst>
                                    <p:cond delay="0"/>
                                  </p:stCondLst>
                                  <p:childTnLst>
                                    <p:set>
                                      <p:cBhvr>
                                        <p:cTn id="93" dur="1" fill="hold">
                                          <p:stCondLst>
                                            <p:cond delay="0"/>
                                          </p:stCondLst>
                                        </p:cTn>
                                        <p:tgtEl>
                                          <p:spTgt spid="231"/>
                                        </p:tgtEl>
                                        <p:attrNameLst>
                                          <p:attrName>style.visibility</p:attrName>
                                        </p:attrNameLst>
                                      </p:cBhvr>
                                      <p:to>
                                        <p:strVal val="visible"/>
                                      </p:to>
                                    </p:set>
                                    <p:animEffect filter="fade" transition="in">
                                      <p:cBhvr additive="repl">
                                        <p:cTn id="94" dur="500"/>
                                        <p:tgtEl>
                                          <p:spTgt spid="231"/>
                                        </p:tgtEl>
                                      </p:cBhvr>
                                    </p:animEffect>
                                  </p:childTnLst>
                                </p:cTn>
                              </p:par>
                              <p:par>
                                <p:cTn id="95" nodeType="withEffect" fill="hold" presetClass="entr" presetID="10">
                                  <p:stCondLst>
                                    <p:cond delay="0"/>
                                  </p:stCondLst>
                                  <p:childTnLst>
                                    <p:set>
                                      <p:cBhvr>
                                        <p:cTn id="96" dur="1" fill="hold">
                                          <p:stCondLst>
                                            <p:cond delay="0"/>
                                          </p:stCondLst>
                                        </p:cTn>
                                        <p:tgtEl>
                                          <p:spTgt spid="213"/>
                                        </p:tgtEl>
                                        <p:attrNameLst>
                                          <p:attrName>style.visibility</p:attrName>
                                        </p:attrNameLst>
                                      </p:cBhvr>
                                      <p:to>
                                        <p:strVal val="visible"/>
                                      </p:to>
                                    </p:set>
                                    <p:animEffect filter="fade" transition="in">
                                      <p:cBhvr additive="repl">
                                        <p:cTn id="97" dur="500"/>
                                        <p:tgtEl>
                                          <p:spTgt spid="213"/>
                                        </p:tgtEl>
                                      </p:cBhvr>
                                    </p:animEffect>
                                  </p:childTnLst>
                                </p:cTn>
                              </p:par>
                              <p:par>
                                <p:cTn id="98" nodeType="withEffect" fill="hold" presetClass="entr" presetID="10">
                                  <p:stCondLst>
                                    <p:cond delay="0"/>
                                  </p:stCondLst>
                                  <p:childTnLst>
                                    <p:set>
                                      <p:cBhvr>
                                        <p:cTn id="99" dur="1" fill="hold">
                                          <p:stCondLst>
                                            <p:cond delay="0"/>
                                          </p:stCondLst>
                                        </p:cTn>
                                        <p:tgtEl>
                                          <p:spTgt spid="227"/>
                                        </p:tgtEl>
                                        <p:attrNameLst>
                                          <p:attrName>style.visibility</p:attrName>
                                        </p:attrNameLst>
                                      </p:cBhvr>
                                      <p:to>
                                        <p:strVal val="visible"/>
                                      </p:to>
                                    </p:set>
                                    <p:animEffect filter="fade" transition="in">
                                      <p:cBhvr additive="repl">
                                        <p:cTn id="100" dur="500"/>
                                        <p:tgtEl>
                                          <p:spTgt spid="227"/>
                                        </p:tgtEl>
                                      </p:cBhvr>
                                    </p:animEffect>
                                  </p:childTnLst>
                                </p:cTn>
                              </p:par>
                              <p:par>
                                <p:cTn id="101" nodeType="withEffect" fill="hold" presetClass="entr" presetID="10">
                                  <p:stCondLst>
                                    <p:cond delay="0"/>
                                  </p:stCondLst>
                                  <p:childTnLst>
                                    <p:set>
                                      <p:cBhvr>
                                        <p:cTn id="102" dur="1" fill="hold">
                                          <p:stCondLst>
                                            <p:cond delay="0"/>
                                          </p:stCondLst>
                                        </p:cTn>
                                        <p:tgtEl>
                                          <p:spTgt spid="203"/>
                                        </p:tgtEl>
                                        <p:attrNameLst>
                                          <p:attrName>style.visibility</p:attrName>
                                        </p:attrNameLst>
                                      </p:cBhvr>
                                      <p:to>
                                        <p:strVal val="visible"/>
                                      </p:to>
                                    </p:set>
                                    <p:animEffect filter="fade" transition="in">
                                      <p:cBhvr additive="repl">
                                        <p:cTn id="103" dur="500"/>
                                        <p:tgtEl>
                                          <p:spTgt spid="203"/>
                                        </p:tgtEl>
                                      </p:cBhvr>
                                    </p:animEffect>
                                  </p:childTnLst>
                                </p:cTn>
                              </p:par>
                              <p:par>
                                <p:cTn id="104" nodeType="withEffect" fill="hold" presetClass="entr" presetID="10">
                                  <p:stCondLst>
                                    <p:cond delay="0"/>
                                  </p:stCondLst>
                                  <p:childTnLst>
                                    <p:set>
                                      <p:cBhvr>
                                        <p:cTn id="105" dur="1" fill="hold">
                                          <p:stCondLst>
                                            <p:cond delay="0"/>
                                          </p:stCondLst>
                                        </p:cTn>
                                        <p:tgtEl>
                                          <p:spTgt spid="229"/>
                                        </p:tgtEl>
                                        <p:attrNameLst>
                                          <p:attrName>style.visibility</p:attrName>
                                        </p:attrNameLst>
                                      </p:cBhvr>
                                      <p:to>
                                        <p:strVal val="visible"/>
                                      </p:to>
                                    </p:set>
                                    <p:animEffect filter="fade" transition="in">
                                      <p:cBhvr additive="repl">
                                        <p:cTn id="106" dur="500"/>
                                        <p:tgtEl>
                                          <p:spTgt spid="229"/>
                                        </p:tgtEl>
                                      </p:cBhvr>
                                    </p:animEffect>
                                  </p:childTnLst>
                                </p:cTn>
                              </p:par>
                              <p:par>
                                <p:cTn id="107" nodeType="withEffect" fill="hold" presetClass="entr" presetID="10">
                                  <p:stCondLst>
                                    <p:cond delay="0"/>
                                  </p:stCondLst>
                                  <p:childTnLst>
                                    <p:set>
                                      <p:cBhvr>
                                        <p:cTn id="108" dur="1" fill="hold">
                                          <p:stCondLst>
                                            <p:cond delay="0"/>
                                          </p:stCondLst>
                                        </p:cTn>
                                        <p:tgtEl>
                                          <p:spTgt spid="216"/>
                                        </p:tgtEl>
                                        <p:attrNameLst>
                                          <p:attrName>style.visibility</p:attrName>
                                        </p:attrNameLst>
                                      </p:cBhvr>
                                      <p:to>
                                        <p:strVal val="visible"/>
                                      </p:to>
                                    </p:set>
                                    <p:animEffect filter="fade" transition="in">
                                      <p:cBhvr additive="repl">
                                        <p:cTn id="109" dur="500"/>
                                        <p:tgtEl>
                                          <p:spTgt spid="216"/>
                                        </p:tgtEl>
                                      </p:cBhvr>
                                    </p:animEffect>
                                  </p:childTnLst>
                                </p:cTn>
                              </p:par>
                              <p:par>
                                <p:cTn id="110" nodeType="withEffect" fill="hold" presetClass="entr" presetID="10">
                                  <p:stCondLst>
                                    <p:cond delay="0"/>
                                  </p:stCondLst>
                                  <p:childTnLst>
                                    <p:set>
                                      <p:cBhvr>
                                        <p:cTn id="111" dur="1" fill="hold">
                                          <p:stCondLst>
                                            <p:cond delay="0"/>
                                          </p:stCondLst>
                                        </p:cTn>
                                        <p:tgtEl>
                                          <p:spTgt spid="228"/>
                                        </p:tgtEl>
                                        <p:attrNameLst>
                                          <p:attrName>style.visibility</p:attrName>
                                        </p:attrNameLst>
                                      </p:cBhvr>
                                      <p:to>
                                        <p:strVal val="visible"/>
                                      </p:to>
                                    </p:set>
                                    <p:animEffect filter="fade" transition="in">
                                      <p:cBhvr additive="repl">
                                        <p:cTn id="112" dur="500"/>
                                        <p:tgtEl>
                                          <p:spTgt spid="228"/>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191"/>
                                        </p:tgtEl>
                                        <p:attrNameLst>
                                          <p:attrName>style.visibility</p:attrName>
                                        </p:attrNameLst>
                                      </p:cBhvr>
                                      <p:to>
                                        <p:strVal val="visible"/>
                                      </p:to>
                                    </p:set>
                                    <p:animEffect filter="fade" transition="in">
                                      <p:cBhvr additive="repl">
                                        <p:cTn id="117" dur="500"/>
                                        <p:tgtEl>
                                          <p:spTgt spid="191"/>
                                        </p:tgtEl>
                                      </p:cBhvr>
                                    </p:animEffect>
                                  </p:childTnLst>
                                </p:cTn>
                              </p:par>
                              <p:par>
                                <p:cTn id="118" nodeType="withEffect" fill="hold" presetClass="entr" presetID="10">
                                  <p:stCondLst>
                                    <p:cond delay="0"/>
                                  </p:stCondLst>
                                  <p:childTnLst>
                                    <p:set>
                                      <p:cBhvr>
                                        <p:cTn id="119" dur="1" fill="hold">
                                          <p:stCondLst>
                                            <p:cond delay="0"/>
                                          </p:stCondLst>
                                        </p:cTn>
                                        <p:tgtEl>
                                          <p:spTgt spid="222"/>
                                        </p:tgtEl>
                                        <p:attrNameLst>
                                          <p:attrName>style.visibility</p:attrName>
                                        </p:attrNameLst>
                                      </p:cBhvr>
                                      <p:to>
                                        <p:strVal val="visible"/>
                                      </p:to>
                                    </p:set>
                                    <p:animEffect filter="fade" transition="in">
                                      <p:cBhvr additive="repl">
                                        <p:cTn id="120" dur="500"/>
                                        <p:tgtEl>
                                          <p:spTgt spid="222"/>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233"/>
                                        </p:tgtEl>
                                        <p:attrNameLst>
                                          <p:attrName>style.visibility</p:attrName>
                                        </p:attrNameLst>
                                      </p:cBhvr>
                                      <p:to>
                                        <p:strVal val="visible"/>
                                      </p:to>
                                    </p:set>
                                    <p:animEffect filter="fade" transition="in">
                                      <p:cBhvr additive="repl">
                                        <p:cTn id="125" dur="500"/>
                                        <p:tgtEl>
                                          <p:spTgt spid="233"/>
                                        </p:tgtEl>
                                      </p:cBhvr>
                                    </p:animEffect>
                                  </p:childTnLst>
                                </p:cTn>
                              </p:par>
                              <p:par>
                                <p:cTn id="126" nodeType="withEffect" fill="hold" presetClass="entr" presetID="10">
                                  <p:stCondLst>
                                    <p:cond delay="0"/>
                                  </p:stCondLst>
                                  <p:childTnLst>
                                    <p:set>
                                      <p:cBhvr>
                                        <p:cTn id="127" dur="1" fill="hold">
                                          <p:stCondLst>
                                            <p:cond delay="0"/>
                                          </p:stCondLst>
                                        </p:cTn>
                                        <p:tgtEl>
                                          <p:spTgt spid="219"/>
                                        </p:tgtEl>
                                        <p:attrNameLst>
                                          <p:attrName>style.visibility</p:attrName>
                                        </p:attrNameLst>
                                      </p:cBhvr>
                                      <p:to>
                                        <p:strVal val="visible"/>
                                      </p:to>
                                    </p:set>
                                    <p:animEffect filter="fade" transition="in">
                                      <p:cBhvr additive="repl">
                                        <p:cTn id="128" dur="5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4" name="Group 2"/>
          <p:cNvGrpSpPr/>
          <p:nvPr/>
        </p:nvGrpSpPr>
        <p:grpSpPr>
          <a:xfrm>
            <a:off x="-2570760" y="-5021280"/>
            <a:ext cx="7763760" cy="7763760"/>
            <a:chOff x="-2570760" y="-5021280"/>
            <a:chExt cx="7763760" cy="7763760"/>
          </a:xfrm>
        </p:grpSpPr>
        <p:sp>
          <p:nvSpPr>
            <p:cNvPr id="235" name="Freeform 3"/>
            <p:cNvSpPr/>
            <p:nvPr/>
          </p:nvSpPr>
          <p:spPr>
            <a:xfrm rot="2700000">
              <a:off x="-2396160" y="-29214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236" name="TextBox 4"/>
            <p:cNvSpPr/>
            <p:nvPr/>
          </p:nvSpPr>
          <p:spPr>
            <a:xfrm rot="2700000">
              <a:off x="-2975760" y="-1521720"/>
              <a:ext cx="7414920" cy="1924920"/>
            </a:xfrm>
            <a:prstGeom prst="rect">
              <a:avLst/>
            </a:prstGeom>
            <a:noFill/>
            <a:ln w="0">
              <a:noFill/>
            </a:ln>
          </p:spPr>
          <p:style>
            <a:lnRef idx="0"/>
            <a:fillRef idx="0"/>
            <a:effectRef idx="0"/>
            <a:fontRef idx="minor"/>
          </p:style>
        </p:sp>
      </p:grpSp>
      <p:sp>
        <p:nvSpPr>
          <p:cNvPr id="237" name="AutoShape 5"/>
          <p:cNvSpPr/>
          <p:nvPr/>
        </p:nvSpPr>
        <p:spPr>
          <a:xfrm>
            <a:off x="-2858760" y="-2102040"/>
            <a:ext cx="5184720" cy="5132160"/>
          </a:xfrm>
          <a:prstGeom prst="line">
            <a:avLst/>
          </a:prstGeom>
          <a:ln w="28575">
            <a:solidFill>
              <a:srgbClr val="8ca9ad"/>
            </a:solidFill>
            <a:round/>
          </a:ln>
        </p:spPr>
        <p:style>
          <a:lnRef idx="0"/>
          <a:fillRef idx="0"/>
          <a:effectRef idx="0"/>
          <a:fontRef idx="minor"/>
        </p:style>
      </p:sp>
      <p:sp>
        <p:nvSpPr>
          <p:cNvPr id="238" name="AutoShape 6"/>
          <p:cNvSpPr/>
          <p:nvPr/>
        </p:nvSpPr>
        <p:spPr>
          <a:xfrm>
            <a:off x="-3072960" y="-1789200"/>
            <a:ext cx="5038560" cy="5038200"/>
          </a:xfrm>
          <a:prstGeom prst="line">
            <a:avLst/>
          </a:prstGeom>
          <a:ln w="28575">
            <a:solidFill>
              <a:srgbClr val="8ca9ad"/>
            </a:solidFill>
            <a:round/>
          </a:ln>
        </p:spPr>
        <p:style>
          <a:lnRef idx="0"/>
          <a:fillRef idx="0"/>
          <a:effectRef idx="0"/>
          <a:fontRef idx="minor"/>
        </p:style>
      </p:sp>
      <p:sp>
        <p:nvSpPr>
          <p:cNvPr id="239" name="AutoShape 7"/>
          <p:cNvSpPr/>
          <p:nvPr/>
        </p:nvSpPr>
        <p:spPr>
          <a:xfrm>
            <a:off x="-3252600" y="-1431000"/>
            <a:ext cx="4866840" cy="4866840"/>
          </a:xfrm>
          <a:prstGeom prst="line">
            <a:avLst/>
          </a:prstGeom>
          <a:ln w="28575">
            <a:solidFill>
              <a:srgbClr val="8ca9ad"/>
            </a:solidFill>
            <a:round/>
          </a:ln>
        </p:spPr>
        <p:style>
          <a:lnRef idx="0"/>
          <a:fillRef idx="0"/>
          <a:effectRef idx="0"/>
          <a:fontRef idx="minor"/>
        </p:style>
      </p:sp>
      <p:sp>
        <p:nvSpPr>
          <p:cNvPr id="240" name="AutoShape 8"/>
          <p:cNvSpPr/>
          <p:nvPr/>
        </p:nvSpPr>
        <p:spPr>
          <a:xfrm>
            <a:off x="-3378960" y="-1044720"/>
            <a:ext cx="4690080" cy="4690080"/>
          </a:xfrm>
          <a:prstGeom prst="line">
            <a:avLst/>
          </a:prstGeom>
          <a:ln w="28575">
            <a:solidFill>
              <a:srgbClr val="8ca9ad"/>
            </a:solidFill>
            <a:round/>
          </a:ln>
        </p:spPr>
        <p:style>
          <a:lnRef idx="0"/>
          <a:fillRef idx="0"/>
          <a:effectRef idx="0"/>
          <a:fontRef idx="minor"/>
        </p:style>
      </p:sp>
      <p:sp>
        <p:nvSpPr>
          <p:cNvPr id="241" name="AutoShape 9"/>
          <p:cNvSpPr/>
          <p:nvPr/>
        </p:nvSpPr>
        <p:spPr>
          <a:xfrm>
            <a:off x="-3522960" y="-604800"/>
            <a:ext cx="4347360" cy="4347000"/>
          </a:xfrm>
          <a:prstGeom prst="line">
            <a:avLst/>
          </a:prstGeom>
          <a:ln w="28575">
            <a:solidFill>
              <a:srgbClr val="8ca9ad"/>
            </a:solidFill>
            <a:round/>
          </a:ln>
        </p:spPr>
        <p:style>
          <a:lnRef idx="0"/>
          <a:fillRef idx="0"/>
          <a:effectRef idx="0"/>
          <a:fontRef idx="minor"/>
        </p:style>
      </p:sp>
      <p:sp>
        <p:nvSpPr>
          <p:cNvPr id="242" name="AutoShape 10"/>
          <p:cNvSpPr/>
          <p:nvPr/>
        </p:nvSpPr>
        <p:spPr>
          <a:xfrm>
            <a:off x="-3643920" y="-161280"/>
            <a:ext cx="3963240" cy="3985200"/>
          </a:xfrm>
          <a:prstGeom prst="line">
            <a:avLst/>
          </a:prstGeom>
          <a:ln w="28575">
            <a:solidFill>
              <a:srgbClr val="8ca9ad"/>
            </a:solidFill>
            <a:round/>
          </a:ln>
        </p:spPr>
        <p:style>
          <a:lnRef idx="0"/>
          <a:fillRef idx="0"/>
          <a:effectRef idx="0"/>
          <a:fontRef idx="minor"/>
        </p:style>
      </p:sp>
      <p:sp>
        <p:nvSpPr>
          <p:cNvPr id="243" name="TextBox 11"/>
          <p:cNvSpPr/>
          <p:nvPr/>
        </p:nvSpPr>
        <p:spPr>
          <a:xfrm>
            <a:off x="3718440" y="826200"/>
            <a:ext cx="1185984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ELABORAZIONE DEI DATI (CONT.)</a:t>
            </a:r>
            <a:endParaRPr b="0" lang="en-GB" sz="5600" spc="-1" strike="noStrike">
              <a:latin typeface="Arial"/>
            </a:endParaRPr>
          </a:p>
        </p:txBody>
      </p:sp>
      <p:sp>
        <p:nvSpPr>
          <p:cNvPr id="244" name="AutoShape 13"/>
          <p:cNvSpPr/>
          <p:nvPr/>
        </p:nvSpPr>
        <p:spPr>
          <a:xfrm flipH="1" flipV="1">
            <a:off x="7443720" y="4791600"/>
            <a:ext cx="1097280" cy="962640"/>
          </a:xfrm>
          <a:prstGeom prst="line">
            <a:avLst/>
          </a:prstGeom>
          <a:ln w="38100">
            <a:solidFill>
              <a:srgbClr val="a6a6a6"/>
            </a:solidFill>
            <a:round/>
          </a:ln>
        </p:spPr>
        <p:style>
          <a:lnRef idx="0"/>
          <a:fillRef idx="0"/>
          <a:effectRef idx="0"/>
          <a:fontRef idx="minor"/>
        </p:style>
      </p:sp>
      <p:grpSp>
        <p:nvGrpSpPr>
          <p:cNvPr id="245" name="Group 14"/>
          <p:cNvGrpSpPr/>
          <p:nvPr/>
        </p:nvGrpSpPr>
        <p:grpSpPr>
          <a:xfrm>
            <a:off x="6019560" y="4079520"/>
            <a:ext cx="1424160" cy="1424160"/>
            <a:chOff x="6019560" y="4079520"/>
            <a:chExt cx="1424160" cy="1424160"/>
          </a:xfrm>
        </p:grpSpPr>
        <p:sp>
          <p:nvSpPr>
            <p:cNvPr id="246" name="Freeform 15"/>
            <p:cNvSpPr/>
            <p:nvPr/>
          </p:nvSpPr>
          <p:spPr>
            <a:xfrm>
              <a:off x="6019560" y="407952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a:ln w="0">
              <a:noFill/>
            </a:ln>
          </p:spPr>
          <p:style>
            <a:lnRef idx="0"/>
            <a:fillRef idx="0"/>
            <a:effectRef idx="0"/>
            <a:fontRef idx="minor"/>
          </p:style>
        </p:sp>
        <p:sp>
          <p:nvSpPr>
            <p:cNvPr id="247" name="TextBox 16"/>
            <p:cNvSpPr/>
            <p:nvPr/>
          </p:nvSpPr>
          <p:spPr>
            <a:xfrm>
              <a:off x="6153120" y="4246560"/>
              <a:ext cx="1157040" cy="1123560"/>
            </a:xfrm>
            <a:prstGeom prst="rect">
              <a:avLst/>
            </a:prstGeom>
            <a:noFill/>
            <a:ln w="0">
              <a:noFill/>
            </a:ln>
          </p:spPr>
          <p:style>
            <a:lnRef idx="0"/>
            <a:fillRef idx="0"/>
            <a:effectRef idx="0"/>
            <a:fontRef idx="minor"/>
          </p:style>
        </p:sp>
      </p:grpSp>
      <p:grpSp>
        <p:nvGrpSpPr>
          <p:cNvPr id="248" name="Group 17"/>
          <p:cNvGrpSpPr/>
          <p:nvPr/>
        </p:nvGrpSpPr>
        <p:grpSpPr>
          <a:xfrm>
            <a:off x="8541000" y="5042160"/>
            <a:ext cx="1424160" cy="1424160"/>
            <a:chOff x="8541000" y="5042160"/>
            <a:chExt cx="1424160" cy="1424160"/>
          </a:xfrm>
        </p:grpSpPr>
        <p:sp>
          <p:nvSpPr>
            <p:cNvPr id="249" name="Freeform 18"/>
            <p:cNvSpPr/>
            <p:nvPr/>
          </p:nvSpPr>
          <p:spPr>
            <a:xfrm>
              <a:off x="8541000" y="504216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w="0">
              <a:noFill/>
            </a:ln>
          </p:spPr>
          <p:style>
            <a:lnRef idx="0"/>
            <a:fillRef idx="0"/>
            <a:effectRef idx="0"/>
            <a:fontRef idx="minor"/>
          </p:style>
        </p:sp>
        <p:sp>
          <p:nvSpPr>
            <p:cNvPr id="250" name="TextBox 19"/>
            <p:cNvSpPr/>
            <p:nvPr/>
          </p:nvSpPr>
          <p:spPr>
            <a:xfrm>
              <a:off x="8674560" y="5209200"/>
              <a:ext cx="1157040" cy="1123560"/>
            </a:xfrm>
            <a:prstGeom prst="rect">
              <a:avLst/>
            </a:prstGeom>
            <a:noFill/>
            <a:ln w="0">
              <a:noFill/>
            </a:ln>
          </p:spPr>
          <p:style>
            <a:lnRef idx="0"/>
            <a:fillRef idx="0"/>
            <a:effectRef idx="0"/>
            <a:fontRef idx="minor"/>
          </p:style>
        </p:sp>
      </p:grpSp>
      <p:grpSp>
        <p:nvGrpSpPr>
          <p:cNvPr id="251" name="Group 20"/>
          <p:cNvGrpSpPr/>
          <p:nvPr/>
        </p:nvGrpSpPr>
        <p:grpSpPr>
          <a:xfrm>
            <a:off x="11119320" y="4079520"/>
            <a:ext cx="1424160" cy="1424160"/>
            <a:chOff x="11119320" y="4079520"/>
            <a:chExt cx="1424160" cy="1424160"/>
          </a:xfrm>
        </p:grpSpPr>
        <p:sp>
          <p:nvSpPr>
            <p:cNvPr id="252" name="Freeform 21"/>
            <p:cNvSpPr/>
            <p:nvPr/>
          </p:nvSpPr>
          <p:spPr>
            <a:xfrm>
              <a:off x="11119320" y="4079520"/>
              <a:ext cx="1424160" cy="1424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w="0">
              <a:noFill/>
            </a:ln>
          </p:spPr>
          <p:style>
            <a:lnRef idx="0"/>
            <a:fillRef idx="0"/>
            <a:effectRef idx="0"/>
            <a:fontRef idx="minor"/>
          </p:style>
        </p:sp>
        <p:sp>
          <p:nvSpPr>
            <p:cNvPr id="253" name="TextBox 22"/>
            <p:cNvSpPr/>
            <p:nvPr/>
          </p:nvSpPr>
          <p:spPr>
            <a:xfrm>
              <a:off x="11252520" y="4246560"/>
              <a:ext cx="1157040" cy="1123560"/>
            </a:xfrm>
            <a:prstGeom prst="rect">
              <a:avLst/>
            </a:prstGeom>
            <a:noFill/>
            <a:ln w="0">
              <a:noFill/>
            </a:ln>
          </p:spPr>
          <p:style>
            <a:lnRef idx="0"/>
            <a:fillRef idx="0"/>
            <a:effectRef idx="0"/>
            <a:fontRef idx="minor"/>
          </p:style>
        </p:sp>
      </p:grpSp>
      <p:sp>
        <p:nvSpPr>
          <p:cNvPr id="254" name="TextBox 23"/>
          <p:cNvSpPr/>
          <p:nvPr/>
        </p:nvSpPr>
        <p:spPr>
          <a:xfrm>
            <a:off x="6031800" y="446292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6</a:t>
            </a:r>
            <a:endParaRPr b="0" lang="en-GB" sz="2800" spc="-1" strike="noStrike">
              <a:latin typeface="Arial"/>
            </a:endParaRPr>
          </a:p>
        </p:txBody>
      </p:sp>
      <p:sp>
        <p:nvSpPr>
          <p:cNvPr id="255" name="TextBox 24"/>
          <p:cNvSpPr/>
          <p:nvPr/>
        </p:nvSpPr>
        <p:spPr>
          <a:xfrm>
            <a:off x="8553600" y="543960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7</a:t>
            </a:r>
            <a:endParaRPr b="0" lang="en-GB" sz="2800" spc="-1" strike="noStrike">
              <a:latin typeface="Arial"/>
            </a:endParaRPr>
          </a:p>
        </p:txBody>
      </p:sp>
      <p:sp>
        <p:nvSpPr>
          <p:cNvPr id="256" name="TextBox 25"/>
          <p:cNvSpPr/>
          <p:nvPr/>
        </p:nvSpPr>
        <p:spPr>
          <a:xfrm>
            <a:off x="11119320" y="4477320"/>
            <a:ext cx="14241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2800" spc="335" strike="noStrike">
                <a:solidFill>
                  <a:srgbClr val="ffffff"/>
                </a:solidFill>
                <a:latin typeface="DM Sans Bold"/>
              </a:rPr>
              <a:t>8</a:t>
            </a:r>
            <a:endParaRPr b="0" lang="en-GB" sz="2800" spc="-1" strike="noStrike">
              <a:latin typeface="Arial"/>
            </a:endParaRPr>
          </a:p>
        </p:txBody>
      </p:sp>
      <p:sp>
        <p:nvSpPr>
          <p:cNvPr id="257" name="TextBox 26"/>
          <p:cNvSpPr/>
          <p:nvPr/>
        </p:nvSpPr>
        <p:spPr>
          <a:xfrm>
            <a:off x="4223520" y="2332800"/>
            <a:ext cx="4574160" cy="149292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66" strike="noStrike">
                <a:solidFill>
                  <a:srgbClr val="545454"/>
                </a:solidFill>
                <a:latin typeface="DM Sans Bold"/>
              </a:rPr>
              <a:t>K-Nearest Neighbors (Imputer):</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TESS: ≈ 4,10%</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Kepler: ≈ 0,21%</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u="sng">
                <a:solidFill>
                  <a:srgbClr val="545454"/>
                </a:solidFill>
                <a:uFillTx/>
                <a:latin typeface="DM Sans Bold"/>
              </a:rPr>
              <a:t>TESS/Kepler: NO</a:t>
            </a:r>
            <a:endParaRPr b="0" lang="en-GB" sz="2100" spc="-1" strike="noStrike">
              <a:latin typeface="Arial"/>
            </a:endParaRPr>
          </a:p>
        </p:txBody>
      </p:sp>
      <p:sp>
        <p:nvSpPr>
          <p:cNvPr id="258" name="TextBox 27"/>
          <p:cNvSpPr/>
          <p:nvPr/>
        </p:nvSpPr>
        <p:spPr>
          <a:xfrm>
            <a:off x="10417320" y="2332800"/>
            <a:ext cx="2833200" cy="111960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66" strike="noStrike">
                <a:solidFill>
                  <a:srgbClr val="545454"/>
                </a:solidFill>
                <a:latin typeface="DM Sans Bold"/>
              </a:rPr>
              <a:t>Split in Train e Test:</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Train: 80%</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Test: 20%</a:t>
            </a:r>
            <a:endParaRPr b="0" lang="en-GB" sz="2100" spc="-1" strike="noStrike">
              <a:latin typeface="Arial"/>
            </a:endParaRPr>
          </a:p>
        </p:txBody>
      </p:sp>
      <p:sp>
        <p:nvSpPr>
          <p:cNvPr id="259" name="TextBox 28"/>
          <p:cNvSpPr/>
          <p:nvPr/>
        </p:nvSpPr>
        <p:spPr>
          <a:xfrm>
            <a:off x="7282440" y="6742800"/>
            <a:ext cx="3941280" cy="111960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66" strike="noStrike">
                <a:solidFill>
                  <a:srgbClr val="545454"/>
                </a:solidFill>
                <a:latin typeface="DM Sans Bold"/>
              </a:rPr>
              <a:t>Bilanciamento delle classi:</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Pesaggio delle classi</a:t>
            </a:r>
            <a:endParaRPr b="0" lang="en-GB" sz="2100" spc="-1" strike="noStrike">
              <a:latin typeface="Arial"/>
            </a:endParaRPr>
          </a:p>
          <a:p>
            <a:pPr lvl="1" marL="453240" indent="-226800" algn="ctr">
              <a:lnSpc>
                <a:spcPts val="2940"/>
              </a:lnSpc>
              <a:buClr>
                <a:srgbClr val="545454"/>
              </a:buClr>
              <a:buFont typeface="Arial"/>
              <a:buChar char="•"/>
            </a:pPr>
            <a:r>
              <a:rPr b="0" lang="en-US" sz="2100" spc="66" strike="noStrike">
                <a:solidFill>
                  <a:srgbClr val="545454"/>
                </a:solidFill>
                <a:latin typeface="DM Sans Bold"/>
              </a:rPr>
              <a:t>Sotto-campionamento</a:t>
            </a:r>
            <a:endParaRPr b="0" lang="en-GB" sz="2100" spc="-1" strike="noStrike">
              <a:latin typeface="Arial"/>
            </a:endParaRPr>
          </a:p>
        </p:txBody>
      </p:sp>
      <p:sp>
        <p:nvSpPr>
          <p:cNvPr id="260" name="Freeform 29"/>
          <p:cNvSpPr/>
          <p:nvPr/>
        </p:nvSpPr>
        <p:spPr>
          <a:xfrm>
            <a:off x="2707920" y="4953960"/>
            <a:ext cx="1515600" cy="378720"/>
          </a:xfrm>
          <a:custGeom>
            <a:avLst/>
            <a:gdLst/>
            <a:ahLst/>
            <a:rect l="l" t="t" r="r" b="b"/>
            <a:pathLst>
              <a:path w="1515804" h="378951">
                <a:moveTo>
                  <a:pt x="0" y="0"/>
                </a:moveTo>
                <a:lnTo>
                  <a:pt x="1515804" y="0"/>
                </a:lnTo>
                <a:lnTo>
                  <a:pt x="1515804" y="378952"/>
                </a:lnTo>
                <a:lnTo>
                  <a:pt x="0" y="378952"/>
                </a:lnTo>
                <a:lnTo>
                  <a:pt x="0" y="0"/>
                </a:lnTo>
                <a:close/>
              </a:path>
            </a:pathLst>
          </a:custGeom>
          <a:blipFill rotWithShape="0">
            <a:blip r:embed="rId1"/>
            <a:srcRect/>
            <a:stretch/>
          </a:blipFill>
          <a:ln w="0">
            <a:noFill/>
          </a:ln>
        </p:spPr>
        <p:style>
          <a:lnRef idx="0"/>
          <a:fillRef idx="0"/>
          <a:effectRef idx="0"/>
          <a:fontRef idx="minor"/>
        </p:style>
      </p:sp>
      <p:sp>
        <p:nvSpPr>
          <p:cNvPr id="261" name="Freeform 30"/>
          <p:cNvSpPr/>
          <p:nvPr/>
        </p:nvSpPr>
        <p:spPr>
          <a:xfrm rot="10800000">
            <a:off x="6120" y="6979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262" name="Freeform 31"/>
          <p:cNvSpPr/>
          <p:nvPr/>
        </p:nvSpPr>
        <p:spPr>
          <a:xfrm>
            <a:off x="1080360" y="7007760"/>
            <a:ext cx="1083600" cy="1083600"/>
          </a:xfrm>
          <a:custGeom>
            <a:avLst/>
            <a:gdLst/>
            <a:ahLst/>
            <a:rect l="l" t="t" r="r" b="b"/>
            <a:pathLst>
              <a:path w="1083809" h="1083809">
                <a:moveTo>
                  <a:pt x="0" y="0"/>
                </a:moveTo>
                <a:lnTo>
                  <a:pt x="1083808" y="0"/>
                </a:lnTo>
                <a:lnTo>
                  <a:pt x="1083808"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263" name="Freeform 32"/>
          <p:cNvSpPr/>
          <p:nvPr/>
        </p:nvSpPr>
        <p:spPr>
          <a:xfrm>
            <a:off x="-3600" y="8091720"/>
            <a:ext cx="1083600" cy="1083600"/>
          </a:xfrm>
          <a:custGeom>
            <a:avLst/>
            <a:gdLst/>
            <a:ahLst/>
            <a:rect l="l" t="t" r="r" b="b"/>
            <a:pathLst>
              <a:path w="1083809" h="1083809">
                <a:moveTo>
                  <a:pt x="0" y="0"/>
                </a:moveTo>
                <a:lnTo>
                  <a:pt x="1083809" y="0"/>
                </a:lnTo>
                <a:lnTo>
                  <a:pt x="1083809" y="1083808"/>
                </a:lnTo>
                <a:lnTo>
                  <a:pt x="0" y="1083808"/>
                </a:lnTo>
                <a:lnTo>
                  <a:pt x="0" y="0"/>
                </a:lnTo>
                <a:close/>
              </a:path>
            </a:pathLst>
          </a:custGeom>
          <a:blipFill rotWithShape="0">
            <a:blip r:embed="rId4"/>
            <a:srcRect/>
            <a:stretch/>
          </a:blipFill>
          <a:ln w="0">
            <a:noFill/>
          </a:ln>
        </p:spPr>
        <p:style>
          <a:lnRef idx="0"/>
          <a:fillRef idx="0"/>
          <a:effectRef idx="0"/>
          <a:fontRef idx="minor"/>
        </p:style>
      </p:sp>
      <p:sp>
        <p:nvSpPr>
          <p:cNvPr id="264" name="Freeform 33"/>
          <p:cNvSpPr/>
          <p:nvPr/>
        </p:nvSpPr>
        <p:spPr>
          <a:xfrm rot="10800000">
            <a:off x="-3240" y="91756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265" name="Freeform 34"/>
          <p:cNvSpPr/>
          <p:nvPr/>
        </p:nvSpPr>
        <p:spPr>
          <a:xfrm rot="16200000">
            <a:off x="1080360" y="9175680"/>
            <a:ext cx="1083600" cy="1083600"/>
          </a:xfrm>
          <a:custGeom>
            <a:avLst/>
            <a:gdLst/>
            <a:ahLst/>
            <a:rect l="l" t="t" r="r" b="b"/>
            <a:pathLst>
              <a:path w="1083809" h="1083809">
                <a:moveTo>
                  <a:pt x="0" y="0"/>
                </a:moveTo>
                <a:lnTo>
                  <a:pt x="1083808" y="0"/>
                </a:lnTo>
                <a:lnTo>
                  <a:pt x="1083808"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266" name="Freeform 35"/>
          <p:cNvSpPr/>
          <p:nvPr/>
        </p:nvSpPr>
        <p:spPr>
          <a:xfrm rot="10800000">
            <a:off x="3318480" y="920448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267" name="Freeform 36"/>
          <p:cNvSpPr/>
          <p:nvPr/>
        </p:nvSpPr>
        <p:spPr>
          <a:xfrm>
            <a:off x="3318120" y="8120160"/>
            <a:ext cx="1083600" cy="1083600"/>
          </a:xfrm>
          <a:custGeom>
            <a:avLst/>
            <a:gdLst/>
            <a:ahLst/>
            <a:rect l="l" t="t" r="r" b="b"/>
            <a:pathLst>
              <a:path w="1083809" h="1083809">
                <a:moveTo>
                  <a:pt x="0" y="0"/>
                </a:moveTo>
                <a:lnTo>
                  <a:pt x="1083809" y="0"/>
                </a:lnTo>
                <a:lnTo>
                  <a:pt x="1083809" y="1083808"/>
                </a:lnTo>
                <a:lnTo>
                  <a:pt x="0" y="1083808"/>
                </a:lnTo>
                <a:lnTo>
                  <a:pt x="0" y="0"/>
                </a:lnTo>
                <a:close/>
              </a:path>
            </a:pathLst>
          </a:custGeom>
          <a:blipFill rotWithShape="0">
            <a:blip r:embed="rId8"/>
            <a:srcRect/>
            <a:stretch/>
          </a:blipFill>
          <a:ln w="0">
            <a:noFill/>
          </a:ln>
        </p:spPr>
        <p:style>
          <a:lnRef idx="0"/>
          <a:fillRef idx="0"/>
          <a:effectRef idx="0"/>
          <a:fontRef idx="minor"/>
        </p:style>
      </p:sp>
      <p:sp>
        <p:nvSpPr>
          <p:cNvPr id="268" name="Freeform 37"/>
          <p:cNvSpPr/>
          <p:nvPr/>
        </p:nvSpPr>
        <p:spPr>
          <a:xfrm rot="5400000">
            <a:off x="4402080" y="920412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9"/>
            <a:srcRect/>
            <a:stretch/>
          </a:blipFill>
          <a:ln w="0">
            <a:noFill/>
          </a:ln>
        </p:spPr>
        <p:style>
          <a:lnRef idx="0"/>
          <a:fillRef idx="0"/>
          <a:effectRef idx="0"/>
          <a:fontRef idx="minor"/>
        </p:style>
      </p:sp>
      <p:grpSp>
        <p:nvGrpSpPr>
          <p:cNvPr id="269" name="Group 38"/>
          <p:cNvGrpSpPr/>
          <p:nvPr/>
        </p:nvGrpSpPr>
        <p:grpSpPr>
          <a:xfrm>
            <a:off x="14203080" y="5410080"/>
            <a:ext cx="7764120" cy="7764120"/>
            <a:chOff x="14203080" y="5410080"/>
            <a:chExt cx="7764120" cy="7764120"/>
          </a:xfrm>
        </p:grpSpPr>
        <p:sp>
          <p:nvSpPr>
            <p:cNvPr id="270" name="Freeform 39"/>
            <p:cNvSpPr/>
            <p:nvPr/>
          </p:nvSpPr>
          <p:spPr>
            <a:xfrm rot="2700000">
              <a:off x="14377680" y="7509600"/>
              <a:ext cx="7414920" cy="3564720"/>
            </a:xfrm>
            <a:custGeom>
              <a:avLst/>
              <a:gdLst/>
              <a:ah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noFill/>
            <a:ln cap="sq" w="28575">
              <a:solidFill>
                <a:srgbClr val="8ca9ad"/>
              </a:solidFill>
              <a:miter/>
            </a:ln>
          </p:spPr>
          <p:style>
            <a:lnRef idx="0"/>
            <a:fillRef idx="0"/>
            <a:effectRef idx="0"/>
            <a:fontRef idx="minor"/>
          </p:style>
        </p:sp>
        <p:sp>
          <p:nvSpPr>
            <p:cNvPr id="271" name="TextBox 40"/>
            <p:cNvSpPr/>
            <p:nvPr/>
          </p:nvSpPr>
          <p:spPr>
            <a:xfrm rot="2700000">
              <a:off x="13797720" y="8909640"/>
              <a:ext cx="7414920" cy="1924920"/>
            </a:xfrm>
            <a:prstGeom prst="rect">
              <a:avLst/>
            </a:prstGeom>
            <a:noFill/>
            <a:ln w="0">
              <a:noFill/>
            </a:ln>
          </p:spPr>
          <p:style>
            <a:lnRef idx="0"/>
            <a:fillRef idx="0"/>
            <a:effectRef idx="0"/>
            <a:fontRef idx="minor"/>
          </p:style>
        </p:sp>
      </p:grpSp>
      <p:sp>
        <p:nvSpPr>
          <p:cNvPr id="272" name="AutoShape 41"/>
          <p:cNvSpPr/>
          <p:nvPr/>
        </p:nvSpPr>
        <p:spPr>
          <a:xfrm>
            <a:off x="13914720" y="8329320"/>
            <a:ext cx="5185440" cy="5132520"/>
          </a:xfrm>
          <a:prstGeom prst="line">
            <a:avLst/>
          </a:prstGeom>
          <a:ln w="28575">
            <a:solidFill>
              <a:srgbClr val="8ca9ad"/>
            </a:solidFill>
            <a:round/>
          </a:ln>
        </p:spPr>
        <p:style>
          <a:lnRef idx="0"/>
          <a:fillRef idx="0"/>
          <a:effectRef idx="0"/>
          <a:fontRef idx="minor"/>
        </p:style>
      </p:sp>
      <p:sp>
        <p:nvSpPr>
          <p:cNvPr id="273" name="AutoShape 42"/>
          <p:cNvSpPr/>
          <p:nvPr/>
        </p:nvSpPr>
        <p:spPr>
          <a:xfrm>
            <a:off x="13700880" y="8641800"/>
            <a:ext cx="5038920" cy="5038920"/>
          </a:xfrm>
          <a:prstGeom prst="line">
            <a:avLst/>
          </a:prstGeom>
          <a:ln w="28575">
            <a:solidFill>
              <a:srgbClr val="8ca9ad"/>
            </a:solidFill>
            <a:round/>
          </a:ln>
        </p:spPr>
        <p:style>
          <a:lnRef idx="0"/>
          <a:fillRef idx="0"/>
          <a:effectRef idx="0"/>
          <a:fontRef idx="minor"/>
        </p:style>
      </p:sp>
      <p:sp>
        <p:nvSpPr>
          <p:cNvPr id="274" name="AutoShape 43"/>
          <p:cNvSpPr/>
          <p:nvPr/>
        </p:nvSpPr>
        <p:spPr>
          <a:xfrm>
            <a:off x="13521240" y="9000360"/>
            <a:ext cx="4867200" cy="4867200"/>
          </a:xfrm>
          <a:prstGeom prst="line">
            <a:avLst/>
          </a:prstGeom>
          <a:ln w="28575">
            <a:solidFill>
              <a:srgbClr val="8ca9ad"/>
            </a:solidFill>
            <a:round/>
          </a:ln>
        </p:spPr>
        <p:style>
          <a:lnRef idx="0"/>
          <a:fillRef idx="0"/>
          <a:effectRef idx="0"/>
          <a:fontRef idx="minor"/>
        </p:style>
      </p:sp>
      <p:sp>
        <p:nvSpPr>
          <p:cNvPr id="275" name="AutoShape 44"/>
          <p:cNvSpPr/>
          <p:nvPr/>
        </p:nvSpPr>
        <p:spPr>
          <a:xfrm>
            <a:off x="13394520" y="9386640"/>
            <a:ext cx="4690440" cy="4690440"/>
          </a:xfrm>
          <a:prstGeom prst="line">
            <a:avLst/>
          </a:prstGeom>
          <a:ln w="28575">
            <a:solidFill>
              <a:srgbClr val="8ca9ad"/>
            </a:solidFill>
            <a:round/>
          </a:ln>
        </p:spPr>
        <p:style>
          <a:lnRef idx="0"/>
          <a:fillRef idx="0"/>
          <a:effectRef idx="0"/>
          <a:fontRef idx="minor"/>
        </p:style>
      </p:sp>
      <p:sp>
        <p:nvSpPr>
          <p:cNvPr id="276" name="AutoShape 45"/>
          <p:cNvSpPr/>
          <p:nvPr/>
        </p:nvSpPr>
        <p:spPr>
          <a:xfrm>
            <a:off x="13250880" y="9826200"/>
            <a:ext cx="4347720" cy="4347720"/>
          </a:xfrm>
          <a:prstGeom prst="line">
            <a:avLst/>
          </a:prstGeom>
          <a:ln w="28575">
            <a:solidFill>
              <a:srgbClr val="8ca9ad"/>
            </a:solidFill>
            <a:round/>
          </a:ln>
        </p:spPr>
        <p:style>
          <a:lnRef idx="0"/>
          <a:fillRef idx="0"/>
          <a:effectRef idx="0"/>
          <a:fontRef idx="minor"/>
        </p:style>
      </p:sp>
      <p:sp>
        <p:nvSpPr>
          <p:cNvPr id="277" name="AutoShape 46"/>
          <p:cNvSpPr/>
          <p:nvPr/>
        </p:nvSpPr>
        <p:spPr>
          <a:xfrm flipV="1">
            <a:off x="4866480" y="4791960"/>
            <a:ext cx="1153080" cy="948240"/>
          </a:xfrm>
          <a:prstGeom prst="line">
            <a:avLst/>
          </a:prstGeom>
          <a:ln w="38100">
            <a:solidFill>
              <a:srgbClr val="a6a6a6"/>
            </a:solidFill>
            <a:prstDash val="sysDash"/>
            <a:round/>
          </a:ln>
        </p:spPr>
        <p:style>
          <a:lnRef idx="0"/>
          <a:fillRef idx="0"/>
          <a:effectRef idx="0"/>
          <a:fontRef idx="minor"/>
        </p:style>
      </p:sp>
      <p:sp>
        <p:nvSpPr>
          <p:cNvPr id="278" name="AutoShape 12"/>
          <p:cNvSpPr/>
          <p:nvPr/>
        </p:nvSpPr>
        <p:spPr>
          <a:xfrm flipV="1">
            <a:off x="9980640" y="4851000"/>
            <a:ext cx="1116720" cy="962640"/>
          </a:xfrm>
          <a:prstGeom prst="line">
            <a:avLst/>
          </a:prstGeom>
          <a:ln w="38100">
            <a:solidFill>
              <a:srgbClr val="a6a6a6"/>
            </a:solidFill>
            <a:round/>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Freeform 2"/>
          <p:cNvSpPr/>
          <p:nvPr/>
        </p:nvSpPr>
        <p:spPr>
          <a:xfrm rot="10800000">
            <a:off x="13904640" y="3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280" name="Freeform 3"/>
          <p:cNvSpPr/>
          <p:nvPr/>
        </p:nvSpPr>
        <p:spPr>
          <a:xfrm rot="16200000">
            <a:off x="14988240" y="3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281" name="Freeform 4"/>
          <p:cNvSpPr/>
          <p:nvPr/>
        </p:nvSpPr>
        <p:spPr>
          <a:xfrm rot="10800000">
            <a:off x="14988600" y="10839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3"/>
            <a:srcRect/>
            <a:stretch/>
          </a:blipFill>
          <a:ln w="0">
            <a:noFill/>
          </a:ln>
        </p:spPr>
        <p:style>
          <a:lnRef idx="0"/>
          <a:fillRef idx="0"/>
          <a:effectRef idx="0"/>
          <a:fontRef idx="minor"/>
        </p:style>
      </p:sp>
      <p:sp>
        <p:nvSpPr>
          <p:cNvPr id="282" name="Freeform 5"/>
          <p:cNvSpPr/>
          <p:nvPr/>
        </p:nvSpPr>
        <p:spPr>
          <a:xfrm rot="10800000">
            <a:off x="17226720" y="288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283" name="Freeform 6"/>
          <p:cNvSpPr/>
          <p:nvPr/>
        </p:nvSpPr>
        <p:spPr>
          <a:xfrm>
            <a:off x="17226360" y="-10551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284" name="Freeform 7"/>
          <p:cNvSpPr/>
          <p:nvPr/>
        </p:nvSpPr>
        <p:spPr>
          <a:xfrm>
            <a:off x="16142400" y="11124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6"/>
            <a:srcRect/>
            <a:stretch/>
          </a:blipFill>
          <a:ln w="0">
            <a:noFill/>
          </a:ln>
        </p:spPr>
        <p:style>
          <a:lnRef idx="0"/>
          <a:fillRef idx="0"/>
          <a:effectRef idx="0"/>
          <a:fontRef idx="minor"/>
        </p:style>
      </p:sp>
      <p:sp>
        <p:nvSpPr>
          <p:cNvPr id="285" name="Freeform 8"/>
          <p:cNvSpPr/>
          <p:nvPr/>
        </p:nvSpPr>
        <p:spPr>
          <a:xfrm>
            <a:off x="17226360" y="11124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7"/>
            <a:srcRect/>
            <a:stretch/>
          </a:blipFill>
          <a:ln w="0">
            <a:noFill/>
          </a:ln>
        </p:spPr>
        <p:style>
          <a:lnRef idx="0"/>
          <a:fillRef idx="0"/>
          <a:effectRef idx="0"/>
          <a:fontRef idx="minor"/>
        </p:style>
      </p:sp>
      <p:sp>
        <p:nvSpPr>
          <p:cNvPr id="286" name="Freeform 9"/>
          <p:cNvSpPr/>
          <p:nvPr/>
        </p:nvSpPr>
        <p:spPr>
          <a:xfrm rot="5400000">
            <a:off x="13904640" y="108396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8"/>
            <a:srcRect/>
            <a:stretch/>
          </a:blipFill>
          <a:ln w="0">
            <a:noFill/>
          </a:ln>
        </p:spPr>
        <p:style>
          <a:lnRef idx="0"/>
          <a:fillRef idx="0"/>
          <a:effectRef idx="0"/>
          <a:fontRef idx="minor"/>
        </p:style>
      </p:sp>
      <p:pic>
        <p:nvPicPr>
          <p:cNvPr id="287" name="Picture 10" descr=""/>
          <p:cNvPicPr/>
          <p:nvPr/>
        </p:nvPicPr>
        <p:blipFill>
          <a:blip r:embed="rId9"/>
          <a:stretch/>
        </p:blipFill>
        <p:spPr>
          <a:xfrm>
            <a:off x="1106640" y="1216440"/>
            <a:ext cx="16074360" cy="10187280"/>
          </a:xfrm>
          <a:prstGeom prst="rect">
            <a:avLst/>
          </a:prstGeom>
          <a:ln w="0">
            <a:noFill/>
          </a:ln>
        </p:spPr>
      </p:pic>
      <p:sp>
        <p:nvSpPr>
          <p:cNvPr id="288" name="TextBox 11"/>
          <p:cNvSpPr/>
          <p:nvPr/>
        </p:nvSpPr>
        <p:spPr>
          <a:xfrm>
            <a:off x="5747760" y="766080"/>
            <a:ext cx="7599600" cy="704520"/>
          </a:xfrm>
          <a:prstGeom prst="rect">
            <a:avLst/>
          </a:prstGeom>
          <a:noFill/>
          <a:ln w="0">
            <a:noFill/>
          </a:ln>
        </p:spPr>
        <p:style>
          <a:lnRef idx="0"/>
          <a:fillRef idx="0"/>
          <a:effectRef idx="0"/>
          <a:fontRef idx="minor"/>
        </p:style>
        <p:txBody>
          <a:bodyPr lIns="0" rIns="0" tIns="0" bIns="0" anchor="t">
            <a:spAutoFit/>
          </a:bodyPr>
          <a:p>
            <a:pPr algn="ctr">
              <a:lnSpc>
                <a:spcPts val="5545"/>
              </a:lnSpc>
              <a:buNone/>
            </a:pPr>
            <a:r>
              <a:rPr b="0" lang="en-US" sz="5600" spc="-1" strike="noStrike">
                <a:solidFill>
                  <a:srgbClr val="227c9d"/>
                </a:solidFill>
                <a:latin typeface="Kollektif Bold"/>
              </a:rPr>
              <a:t>DATASET</a:t>
            </a:r>
            <a:endParaRPr b="0" lang="en-GB" sz="5600" spc="-1" strike="noStrike">
              <a:latin typeface="Arial"/>
            </a:endParaRPr>
          </a:p>
        </p:txBody>
      </p:sp>
      <p:sp>
        <p:nvSpPr>
          <p:cNvPr id="289" name="TextBox 12"/>
          <p:cNvSpPr/>
          <p:nvPr/>
        </p:nvSpPr>
        <p:spPr>
          <a:xfrm>
            <a:off x="3199320" y="6113520"/>
            <a:ext cx="117072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6,554</a:t>
            </a:r>
            <a:endParaRPr b="0" lang="en-GB" sz="3170" spc="-1" strike="noStrike">
              <a:latin typeface="Arial"/>
            </a:endParaRPr>
          </a:p>
        </p:txBody>
      </p:sp>
      <p:sp>
        <p:nvSpPr>
          <p:cNvPr id="290" name="TextBox 13"/>
          <p:cNvSpPr/>
          <p:nvPr/>
        </p:nvSpPr>
        <p:spPr>
          <a:xfrm>
            <a:off x="4248360" y="6796440"/>
            <a:ext cx="115128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5,199</a:t>
            </a:r>
            <a:endParaRPr b="0" lang="en-GB" sz="3170" spc="-1" strike="noStrike">
              <a:latin typeface="Arial"/>
            </a:endParaRPr>
          </a:p>
        </p:txBody>
      </p:sp>
      <p:sp>
        <p:nvSpPr>
          <p:cNvPr id="291" name="TextBox 14"/>
          <p:cNvSpPr/>
          <p:nvPr/>
        </p:nvSpPr>
        <p:spPr>
          <a:xfrm>
            <a:off x="5314320" y="8673840"/>
            <a:ext cx="1114200" cy="104508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1,355</a:t>
            </a:r>
            <a:endParaRPr b="0" lang="en-GB" sz="3170" spc="-1" strike="noStrike">
              <a:latin typeface="Arial"/>
            </a:endParaRPr>
          </a:p>
        </p:txBody>
      </p:sp>
      <p:sp>
        <p:nvSpPr>
          <p:cNvPr id="292" name="TextBox 15"/>
          <p:cNvSpPr/>
          <p:nvPr/>
        </p:nvSpPr>
        <p:spPr>
          <a:xfrm>
            <a:off x="7955280" y="5140440"/>
            <a:ext cx="114624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8,608</a:t>
            </a:r>
            <a:endParaRPr b="0" lang="en-GB" sz="3170" spc="-1" strike="noStrike">
              <a:latin typeface="Arial"/>
            </a:endParaRPr>
          </a:p>
        </p:txBody>
      </p:sp>
      <p:sp>
        <p:nvSpPr>
          <p:cNvPr id="293" name="TextBox 16"/>
          <p:cNvSpPr/>
          <p:nvPr/>
        </p:nvSpPr>
        <p:spPr>
          <a:xfrm>
            <a:off x="9025560" y="7094160"/>
            <a:ext cx="1056960" cy="104508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4,527</a:t>
            </a:r>
            <a:endParaRPr b="0" lang="en-GB" sz="3170" spc="-1" strike="noStrike">
              <a:latin typeface="Arial"/>
            </a:endParaRPr>
          </a:p>
        </p:txBody>
      </p:sp>
      <p:sp>
        <p:nvSpPr>
          <p:cNvPr id="294" name="TextBox 17"/>
          <p:cNvSpPr/>
          <p:nvPr/>
        </p:nvSpPr>
        <p:spPr>
          <a:xfrm>
            <a:off x="10035360" y="7342200"/>
            <a:ext cx="115128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4,081</a:t>
            </a:r>
            <a:endParaRPr b="0" lang="en-GB" sz="3170" spc="-1" strike="noStrike">
              <a:latin typeface="Arial"/>
            </a:endParaRPr>
          </a:p>
        </p:txBody>
      </p:sp>
      <p:sp>
        <p:nvSpPr>
          <p:cNvPr id="295" name="TextBox 18"/>
          <p:cNvSpPr/>
          <p:nvPr/>
        </p:nvSpPr>
        <p:spPr>
          <a:xfrm>
            <a:off x="12621960" y="2613240"/>
            <a:ext cx="1281960" cy="104508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13,798</a:t>
            </a:r>
            <a:endParaRPr b="0" lang="en-GB" sz="3170" spc="-1" strike="noStrike">
              <a:latin typeface="Arial"/>
            </a:endParaRPr>
          </a:p>
        </p:txBody>
      </p:sp>
      <p:sp>
        <p:nvSpPr>
          <p:cNvPr id="296" name="TextBox 19"/>
          <p:cNvSpPr/>
          <p:nvPr/>
        </p:nvSpPr>
        <p:spPr>
          <a:xfrm>
            <a:off x="13712400" y="5219640"/>
            <a:ext cx="117000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8,396</a:t>
            </a:r>
            <a:endParaRPr b="0" lang="en-GB" sz="3170" spc="-1" strike="noStrike">
              <a:latin typeface="Arial"/>
            </a:endParaRPr>
          </a:p>
        </p:txBody>
      </p:sp>
      <p:sp>
        <p:nvSpPr>
          <p:cNvPr id="297" name="TextBox 20"/>
          <p:cNvSpPr/>
          <p:nvPr/>
        </p:nvSpPr>
        <p:spPr>
          <a:xfrm>
            <a:off x="14758920" y="6671880"/>
            <a:ext cx="1151280" cy="522360"/>
          </a:xfrm>
          <a:prstGeom prst="rect">
            <a:avLst/>
          </a:prstGeom>
          <a:noFill/>
          <a:ln w="0">
            <a:noFill/>
          </a:ln>
        </p:spPr>
        <p:style>
          <a:lnRef idx="0"/>
          <a:fillRef idx="0"/>
          <a:effectRef idx="0"/>
          <a:fontRef idx="minor"/>
        </p:style>
        <p:txBody>
          <a:bodyPr lIns="0" rIns="0" tIns="0" bIns="0" anchor="t">
            <a:spAutoFit/>
          </a:bodyPr>
          <a:p>
            <a:pPr algn="ctr">
              <a:lnSpc>
                <a:spcPts val="4116"/>
              </a:lnSpc>
              <a:buNone/>
            </a:pPr>
            <a:r>
              <a:rPr b="0" lang="en-US" sz="3170" spc="-49" strike="noStrike">
                <a:solidFill>
                  <a:srgbClr val="545454"/>
                </a:solidFill>
                <a:latin typeface="TT Interphases"/>
              </a:rPr>
              <a:t>5,402</a:t>
            </a:r>
            <a:endParaRPr b="0" lang="en-GB" sz="3170" spc="-1" strike="noStrike">
              <a:latin typeface="Arial"/>
            </a:endParaRPr>
          </a:p>
        </p:txBody>
      </p:sp>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AutoShape 2"/>
          <p:cNvSpPr/>
          <p:nvPr/>
        </p:nvSpPr>
        <p:spPr>
          <a:xfrm flipV="1">
            <a:off x="18276120" y="-1821960"/>
            <a:ext cx="4347720" cy="4347360"/>
          </a:xfrm>
          <a:prstGeom prst="line">
            <a:avLst/>
          </a:prstGeom>
          <a:ln w="28575">
            <a:solidFill>
              <a:srgbClr val="8ca9ad"/>
            </a:solidFill>
            <a:round/>
          </a:ln>
        </p:spPr>
        <p:style>
          <a:lnRef idx="0"/>
          <a:fillRef idx="0"/>
          <a:effectRef idx="0"/>
          <a:fontRef idx="minor"/>
        </p:style>
      </p:sp>
      <p:graphicFrame>
        <p:nvGraphicFramePr>
          <p:cNvPr id="299" name="Table 3"/>
          <p:cNvGraphicFramePr/>
          <p:nvPr/>
        </p:nvGraphicFramePr>
        <p:xfrm>
          <a:off x="830520" y="5410800"/>
          <a:ext cx="5222160" cy="4535640"/>
        </p:xfrm>
        <a:graphic>
          <a:graphicData uri="http://schemas.openxmlformats.org/drawingml/2006/table">
            <a:tbl>
              <a:tblPr/>
              <a:tblGrid>
                <a:gridCol w="2564640"/>
                <a:gridCol w="2657520"/>
              </a:tblGrid>
              <a:tr h="907200">
                <a:tc>
                  <a:txBody>
                    <a:bodyPr lIns="190440" rIns="190440" tIns="190440" bIns="190440" anchor="ctr">
                      <a:noAutofit/>
                    </a:bodyPr>
                    <a:p>
                      <a:pPr algn="ctr">
                        <a:lnSpc>
                          <a:spcPts val="2940"/>
                        </a:lnSpc>
                        <a:buNone/>
                      </a:pPr>
                      <a:r>
                        <a:rPr b="0" lang="en-US" sz="2100" spc="-1" strike="noStrike">
                          <a:solidFill>
                            <a:srgbClr val="ffffff"/>
                          </a:solidFill>
                          <a:latin typeface="DM Sans Bold"/>
                        </a:rPr>
                        <a:t>TESS</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solidFill>
                      <a:srgbClr val="f9bf29"/>
                    </a:solidFill>
                  </a:tcPr>
                </a:tc>
                <a:tc>
                  <a:txBody>
                    <a:bodyPr lIns="190440" rIns="190440" tIns="190440" bIns="190440" anchor="ctr">
                      <a:noAutofit/>
                    </a:bodyPr>
                    <a:p>
                      <a:pPr algn="ctr">
                        <a:lnSpc>
                          <a:spcPts val="2940"/>
                        </a:lnSpc>
                        <a:buNone/>
                      </a:pPr>
                      <a:r>
                        <a:rPr b="0" lang="en-US" sz="2100" spc="-1" strike="noStrike">
                          <a:solidFill>
                            <a:srgbClr val="ffffff"/>
                          </a:solidFill>
                          <a:latin typeface="DM Sans Bold"/>
                        </a:rPr>
                        <a:t>Accuratezza (%)</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solidFill>
                      <a:srgbClr val="f9bf29"/>
                    </a:solid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RForest</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83,06</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Bold"/>
                        </a:rPr>
                        <a:t>GBoosting</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Bold"/>
                        </a:rPr>
                        <a:t>83,98</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DTree</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79,32</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K-NN</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80,93</a:t>
                      </a:r>
                      <a:endParaRPr b="0" lang="en-GB" sz="2100" spc="-1" strike="noStrike">
                        <a:latin typeface="Arial"/>
                      </a:endParaRPr>
                    </a:p>
                  </a:txBody>
                  <a:tcPr anchor="ctr" marL="190440" marR="190440">
                    <a:lnL w="38160">
                      <a:solidFill>
                        <a:srgbClr val="f9bf29"/>
                      </a:solidFill>
                    </a:lnL>
                    <a:lnR w="38160">
                      <a:solidFill>
                        <a:srgbClr val="f9bf29"/>
                      </a:solidFill>
                    </a:lnR>
                    <a:lnT w="38160">
                      <a:solidFill>
                        <a:srgbClr val="f9bf29"/>
                      </a:solidFill>
                    </a:lnT>
                    <a:lnB w="38160">
                      <a:solidFill>
                        <a:srgbClr val="f9bf29"/>
                      </a:solidFill>
                    </a:lnB>
                    <a:noFill/>
                  </a:tcPr>
                </a:tc>
              </a:tr>
            </a:tbl>
          </a:graphicData>
        </a:graphic>
      </p:graphicFrame>
      <p:sp>
        <p:nvSpPr>
          <p:cNvPr id="300" name="TextBox 4"/>
          <p:cNvSpPr/>
          <p:nvPr/>
        </p:nvSpPr>
        <p:spPr>
          <a:xfrm>
            <a:off x="830520" y="1707120"/>
            <a:ext cx="7346160" cy="704520"/>
          </a:xfrm>
          <a:prstGeom prst="rect">
            <a:avLst/>
          </a:prstGeom>
          <a:noFill/>
          <a:ln w="0">
            <a:noFill/>
          </a:ln>
        </p:spPr>
        <p:style>
          <a:lnRef idx="0"/>
          <a:fillRef idx="0"/>
          <a:effectRef idx="0"/>
          <a:fontRef idx="minor"/>
        </p:style>
        <p:txBody>
          <a:bodyPr lIns="0" rIns="0" tIns="0" bIns="0" anchor="t">
            <a:spAutoFit/>
          </a:bodyPr>
          <a:p>
            <a:pPr>
              <a:lnSpc>
                <a:spcPts val="5545"/>
              </a:lnSpc>
              <a:buNone/>
            </a:pPr>
            <a:r>
              <a:rPr b="0" lang="en-US" sz="5600" spc="-1" strike="noStrike">
                <a:solidFill>
                  <a:srgbClr val="227c9d"/>
                </a:solidFill>
                <a:latin typeface="Kollektif Bold"/>
              </a:rPr>
              <a:t>MACHINE LEARNING</a:t>
            </a:r>
            <a:endParaRPr b="0" lang="en-GB" sz="5600" spc="-1" strike="noStrike">
              <a:latin typeface="Arial"/>
            </a:endParaRPr>
          </a:p>
        </p:txBody>
      </p:sp>
      <p:sp>
        <p:nvSpPr>
          <p:cNvPr id="301" name="TextBox 5"/>
          <p:cNvSpPr/>
          <p:nvPr/>
        </p:nvSpPr>
        <p:spPr>
          <a:xfrm>
            <a:off x="830520" y="2800440"/>
            <a:ext cx="7566120" cy="2771640"/>
          </a:xfrm>
          <a:prstGeom prst="rect">
            <a:avLst/>
          </a:prstGeom>
          <a:noFill/>
          <a:ln w="0">
            <a:noFill/>
          </a:ln>
        </p:spPr>
        <p:style>
          <a:lnRef idx="0"/>
          <a:fillRef idx="0"/>
          <a:effectRef idx="0"/>
          <a:fontRef idx="minor"/>
        </p:style>
        <p:txBody>
          <a:bodyPr lIns="0" rIns="0" tIns="0" bIns="0" anchor="t">
            <a:spAutoFit/>
          </a:bodyPr>
          <a:p>
            <a:pPr>
              <a:lnSpc>
                <a:spcPts val="3118"/>
              </a:lnSpc>
              <a:buNone/>
            </a:pPr>
            <a:r>
              <a:rPr b="0" lang="en-US" sz="2600" spc="-1" strike="noStrike">
                <a:solidFill>
                  <a:srgbClr val="545454"/>
                </a:solidFill>
                <a:latin typeface="DM Sans"/>
              </a:rPr>
              <a:t>Nel contesto dell'apprendimento supervisionato,</a:t>
            </a:r>
            <a:endParaRPr b="0" lang="en-GB" sz="2600" spc="-1" strike="noStrike">
              <a:latin typeface="Arial"/>
            </a:endParaRPr>
          </a:p>
          <a:p>
            <a:pPr>
              <a:lnSpc>
                <a:spcPts val="3118"/>
              </a:lnSpc>
              <a:buNone/>
            </a:pPr>
            <a:r>
              <a:rPr b="0" lang="en-US" sz="2600" spc="-1" strike="noStrike">
                <a:solidFill>
                  <a:srgbClr val="545454"/>
                </a:solidFill>
                <a:latin typeface="DM Sans"/>
              </a:rPr>
              <a:t>sono stati esplorati vari algoritmi, tra cui:</a:t>
            </a:r>
            <a:endParaRPr b="0" lang="en-GB" sz="2600" spc="-1" strike="noStrike">
              <a:latin typeface="Arial"/>
            </a:endParaRPr>
          </a:p>
          <a:p>
            <a:pPr lvl="1" marL="561240" indent="-280800">
              <a:lnSpc>
                <a:spcPts val="3118"/>
              </a:lnSpc>
              <a:buClr>
                <a:srgbClr val="545454"/>
              </a:buClr>
              <a:buFont typeface="Arial"/>
              <a:buChar char="•"/>
            </a:pPr>
            <a:r>
              <a:rPr b="0" lang="en-US" sz="2600" spc="-1" strike="noStrike">
                <a:solidFill>
                  <a:srgbClr val="545454"/>
                </a:solidFill>
                <a:latin typeface="DM Sans"/>
              </a:rPr>
              <a:t>Alberi decisionali</a:t>
            </a:r>
            <a:endParaRPr b="0" lang="en-GB" sz="2600" spc="-1" strike="noStrike">
              <a:latin typeface="Arial"/>
            </a:endParaRPr>
          </a:p>
          <a:p>
            <a:pPr lvl="1" marL="561240" indent="-280800">
              <a:lnSpc>
                <a:spcPts val="3118"/>
              </a:lnSpc>
              <a:buClr>
                <a:srgbClr val="545454"/>
              </a:buClr>
              <a:buFont typeface="Arial"/>
              <a:buChar char="•"/>
            </a:pPr>
            <a:r>
              <a:rPr b="0" lang="en-US" sz="2600" spc="-1" strike="noStrike">
                <a:solidFill>
                  <a:srgbClr val="545454"/>
                </a:solidFill>
                <a:latin typeface="DM Sans"/>
              </a:rPr>
              <a:t>Random Forest</a:t>
            </a:r>
            <a:endParaRPr b="0" lang="en-GB" sz="2600" spc="-1" strike="noStrike">
              <a:latin typeface="Arial"/>
            </a:endParaRPr>
          </a:p>
          <a:p>
            <a:pPr lvl="1" marL="561240" indent="-280800">
              <a:lnSpc>
                <a:spcPts val="3118"/>
              </a:lnSpc>
              <a:buClr>
                <a:srgbClr val="545454"/>
              </a:buClr>
              <a:buFont typeface="Arial"/>
              <a:buChar char="•"/>
            </a:pPr>
            <a:r>
              <a:rPr b="0" lang="en-US" sz="2550" spc="-1" strike="noStrike">
                <a:solidFill>
                  <a:srgbClr val="545454"/>
                </a:solidFill>
                <a:latin typeface="DM Sans"/>
              </a:rPr>
              <a:t>K-Nearest Neighbors</a:t>
            </a:r>
            <a:endParaRPr b="0" lang="en-GB" sz="2550" spc="-1" strike="noStrike">
              <a:latin typeface="Arial"/>
            </a:endParaRPr>
          </a:p>
          <a:p>
            <a:pPr lvl="1" marL="561240" indent="-280800">
              <a:lnSpc>
                <a:spcPts val="3118"/>
              </a:lnSpc>
              <a:buClr>
                <a:srgbClr val="545454"/>
              </a:buClr>
              <a:buFont typeface="Arial"/>
              <a:buChar char="•"/>
            </a:pPr>
            <a:r>
              <a:rPr b="0" lang="en-US" sz="2600" spc="-1" strike="noStrike">
                <a:solidFill>
                  <a:srgbClr val="545454"/>
                </a:solidFill>
                <a:latin typeface="DM Sans"/>
              </a:rPr>
              <a:t>Gradient Boosting</a:t>
            </a:r>
            <a:endParaRPr b="0" lang="en-GB" sz="2600" spc="-1" strike="noStrike">
              <a:latin typeface="Arial"/>
            </a:endParaRPr>
          </a:p>
        </p:txBody>
      </p:sp>
      <p:graphicFrame>
        <p:nvGraphicFramePr>
          <p:cNvPr id="302" name="Table 6"/>
          <p:cNvGraphicFramePr/>
          <p:nvPr/>
        </p:nvGraphicFramePr>
        <p:xfrm>
          <a:off x="6684120" y="5410800"/>
          <a:ext cx="5222160" cy="4535640"/>
        </p:xfrm>
        <a:graphic>
          <a:graphicData uri="http://schemas.openxmlformats.org/drawingml/2006/table">
            <a:tbl>
              <a:tblPr/>
              <a:tblGrid>
                <a:gridCol w="2564640"/>
                <a:gridCol w="2657520"/>
              </a:tblGrid>
              <a:tr h="907200">
                <a:tc>
                  <a:txBody>
                    <a:bodyPr lIns="190440" rIns="190440" tIns="190440" bIns="190440" anchor="ctr">
                      <a:noAutofit/>
                    </a:bodyPr>
                    <a:p>
                      <a:pPr algn="ctr">
                        <a:lnSpc>
                          <a:spcPts val="2940"/>
                        </a:lnSpc>
                        <a:buNone/>
                      </a:pPr>
                      <a:r>
                        <a:rPr b="0" lang="en-US" sz="2100" spc="-1" strike="noStrike">
                          <a:solidFill>
                            <a:srgbClr val="ffffff"/>
                          </a:solidFill>
                          <a:latin typeface="DM Sans Bold"/>
                        </a:rPr>
                        <a:t>Kepler</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solidFill>
                      <a:srgbClr val="fe6d73"/>
                    </a:solidFill>
                  </a:tcPr>
                </a:tc>
                <a:tc>
                  <a:txBody>
                    <a:bodyPr lIns="190440" rIns="190440" tIns="190440" bIns="190440" anchor="ctr">
                      <a:noAutofit/>
                    </a:bodyPr>
                    <a:p>
                      <a:pPr algn="ctr">
                        <a:lnSpc>
                          <a:spcPts val="2940"/>
                        </a:lnSpc>
                        <a:buNone/>
                      </a:pPr>
                      <a:r>
                        <a:rPr b="0" lang="en-US" sz="2100" spc="-1" strike="noStrike">
                          <a:solidFill>
                            <a:srgbClr val="ffffff"/>
                          </a:solidFill>
                          <a:latin typeface="DM Sans Bold"/>
                        </a:rPr>
                        <a:t>Accuratezza (%)</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solidFill>
                      <a:srgbClr val="fe6d73"/>
                    </a:solid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Bold"/>
                        </a:rPr>
                        <a:t>RForest</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Bold"/>
                        </a:rPr>
                        <a:t>90,47</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GBoosting</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90,12</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DTree</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87,10</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K-NN</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79,79</a:t>
                      </a:r>
                      <a:endParaRPr b="0" lang="en-GB" sz="2100" spc="-1" strike="noStrike">
                        <a:latin typeface="Arial"/>
                      </a:endParaRPr>
                    </a:p>
                  </a:txBody>
                  <a:tcPr anchor="ctr" marL="190440" marR="190440">
                    <a:lnL w="38160">
                      <a:solidFill>
                        <a:srgbClr val="fe6d73"/>
                      </a:solidFill>
                    </a:lnL>
                    <a:lnR w="38160">
                      <a:solidFill>
                        <a:srgbClr val="fe6d73"/>
                      </a:solidFill>
                    </a:lnR>
                    <a:lnT w="38160">
                      <a:solidFill>
                        <a:srgbClr val="fe6d73"/>
                      </a:solidFill>
                    </a:lnT>
                    <a:lnB w="38160">
                      <a:solidFill>
                        <a:srgbClr val="fe6d73"/>
                      </a:solidFill>
                    </a:lnB>
                    <a:noFill/>
                  </a:tcPr>
                </a:tc>
              </a:tr>
            </a:tbl>
          </a:graphicData>
        </a:graphic>
      </p:graphicFrame>
      <p:graphicFrame>
        <p:nvGraphicFramePr>
          <p:cNvPr id="303" name="Table 7"/>
          <p:cNvGraphicFramePr/>
          <p:nvPr/>
        </p:nvGraphicFramePr>
        <p:xfrm>
          <a:off x="12538080" y="5410800"/>
          <a:ext cx="5222160" cy="4535640"/>
        </p:xfrm>
        <a:graphic>
          <a:graphicData uri="http://schemas.openxmlformats.org/drawingml/2006/table">
            <a:tbl>
              <a:tblPr/>
              <a:tblGrid>
                <a:gridCol w="2564640"/>
                <a:gridCol w="2657520"/>
              </a:tblGrid>
              <a:tr h="907200">
                <a:tc>
                  <a:txBody>
                    <a:bodyPr lIns="190440" rIns="190440" tIns="190440" bIns="190440" anchor="ctr">
                      <a:noAutofit/>
                    </a:bodyPr>
                    <a:p>
                      <a:pPr algn="ctr">
                        <a:lnSpc>
                          <a:spcPts val="2940"/>
                        </a:lnSpc>
                        <a:buNone/>
                      </a:pPr>
                      <a:r>
                        <a:rPr b="0" lang="en-US" sz="2100" spc="-1" strike="noStrike">
                          <a:solidFill>
                            <a:srgbClr val="ffffff"/>
                          </a:solidFill>
                          <a:latin typeface="DM Sans Bold"/>
                        </a:rPr>
                        <a:t>TESS/Kepler</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solidFill>
                      <a:srgbClr val="2d8bba"/>
                    </a:solidFill>
                  </a:tcPr>
                </a:tc>
                <a:tc>
                  <a:txBody>
                    <a:bodyPr lIns="190440" rIns="190440" tIns="190440" bIns="190440" anchor="ctr">
                      <a:noAutofit/>
                    </a:bodyPr>
                    <a:p>
                      <a:pPr algn="ctr">
                        <a:lnSpc>
                          <a:spcPts val="2940"/>
                        </a:lnSpc>
                        <a:buNone/>
                      </a:pPr>
                      <a:r>
                        <a:rPr b="0" lang="en-US" sz="2100" spc="-1" strike="noStrike">
                          <a:solidFill>
                            <a:srgbClr val="ffffff"/>
                          </a:solidFill>
                          <a:latin typeface="DM Sans Bold"/>
                        </a:rPr>
                        <a:t>Accuratezza (%)</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solidFill>
                      <a:srgbClr val="2d8bba"/>
                    </a:solid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Bold"/>
                        </a:rPr>
                        <a:t>RForest</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Bold"/>
                        </a:rPr>
                        <a:t>83,69</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GBoosting</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82,97</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DTree</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79,63</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r>
              <a:tr h="907200">
                <a:tc>
                  <a:txBody>
                    <a:bodyPr lIns="190440" rIns="190440" tIns="190440" bIns="190440" anchor="ctr">
                      <a:noAutofit/>
                    </a:bodyPr>
                    <a:p>
                      <a:pPr algn="ctr">
                        <a:lnSpc>
                          <a:spcPts val="2940"/>
                        </a:lnSpc>
                        <a:buNone/>
                      </a:pPr>
                      <a:r>
                        <a:rPr b="0" lang="en-US" sz="2100" spc="-1" strike="noStrike">
                          <a:solidFill>
                            <a:srgbClr val="000000"/>
                          </a:solidFill>
                          <a:latin typeface="DM Sans"/>
                        </a:rPr>
                        <a:t>K-NN</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c>
                  <a:txBody>
                    <a:bodyPr lIns="190440" rIns="190440" tIns="190440" bIns="190440" anchor="ctr">
                      <a:noAutofit/>
                    </a:bodyPr>
                    <a:p>
                      <a:pPr algn="ctr">
                        <a:lnSpc>
                          <a:spcPts val="2940"/>
                        </a:lnSpc>
                        <a:buNone/>
                      </a:pPr>
                      <a:r>
                        <a:rPr b="0" lang="en-US" sz="2100" spc="-1" strike="noStrike">
                          <a:solidFill>
                            <a:srgbClr val="000000"/>
                          </a:solidFill>
                          <a:latin typeface="DM Sans"/>
                        </a:rPr>
                        <a:t>79,49</a:t>
                      </a:r>
                      <a:endParaRPr b="0" lang="en-GB" sz="2100" spc="-1" strike="noStrike">
                        <a:latin typeface="Arial"/>
                      </a:endParaRPr>
                    </a:p>
                  </a:txBody>
                  <a:tcPr anchor="ctr" marL="190440" marR="190440">
                    <a:lnL w="38160">
                      <a:solidFill>
                        <a:srgbClr val="2d8bba"/>
                      </a:solidFill>
                    </a:lnL>
                    <a:lnR w="38160">
                      <a:solidFill>
                        <a:srgbClr val="2d8bba"/>
                      </a:solidFill>
                    </a:lnR>
                    <a:lnT w="38160">
                      <a:solidFill>
                        <a:srgbClr val="2d8bba"/>
                      </a:solidFill>
                    </a:lnT>
                    <a:lnB w="38160">
                      <a:solidFill>
                        <a:srgbClr val="2d8bba"/>
                      </a:solidFill>
                    </a:lnB>
                    <a:noFill/>
                  </a:tcPr>
                </a:tc>
              </a:tr>
            </a:tbl>
          </a:graphicData>
        </a:graphic>
      </p:graphicFrame>
      <p:sp>
        <p:nvSpPr>
          <p:cNvPr id="304" name="Freeform 8"/>
          <p:cNvSpPr/>
          <p:nvPr/>
        </p:nvSpPr>
        <p:spPr>
          <a:xfrm>
            <a:off x="17240400" y="450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1"/>
            <a:srcRect/>
            <a:stretch/>
          </a:blipFill>
          <a:ln w="0">
            <a:noFill/>
          </a:ln>
        </p:spPr>
        <p:style>
          <a:lnRef idx="0"/>
          <a:fillRef idx="0"/>
          <a:effectRef idx="0"/>
          <a:fontRef idx="minor"/>
        </p:style>
      </p:sp>
      <p:sp>
        <p:nvSpPr>
          <p:cNvPr id="305" name="Freeform 9"/>
          <p:cNvSpPr/>
          <p:nvPr/>
        </p:nvSpPr>
        <p:spPr>
          <a:xfrm>
            <a:off x="17240400" y="11286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2"/>
            <a:srcRect/>
            <a:stretch/>
          </a:blipFill>
          <a:ln w="0">
            <a:noFill/>
          </a:ln>
        </p:spPr>
        <p:style>
          <a:lnRef idx="0"/>
          <a:fillRef idx="0"/>
          <a:effectRef idx="0"/>
          <a:fontRef idx="minor"/>
        </p:style>
      </p:sp>
      <p:sp>
        <p:nvSpPr>
          <p:cNvPr id="306" name="Freeform 10"/>
          <p:cNvSpPr/>
          <p:nvPr/>
        </p:nvSpPr>
        <p:spPr>
          <a:xfrm flipH="1" flipV="1" rot="5400000">
            <a:off x="17240760" y="221256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3"/>
            <a:srcRect/>
            <a:stretch/>
          </a:blipFill>
          <a:ln w="0">
            <a:noFill/>
          </a:ln>
        </p:spPr>
        <p:style>
          <a:lnRef idx="0"/>
          <a:fillRef idx="0"/>
          <a:effectRef idx="0"/>
          <a:fontRef idx="minor"/>
        </p:style>
      </p:sp>
      <p:sp>
        <p:nvSpPr>
          <p:cNvPr id="307" name="Freeform 11"/>
          <p:cNvSpPr/>
          <p:nvPr/>
        </p:nvSpPr>
        <p:spPr>
          <a:xfrm>
            <a:off x="16156800" y="450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4"/>
            <a:srcRect/>
            <a:stretch/>
          </a:blipFill>
          <a:ln w="0">
            <a:noFill/>
          </a:ln>
        </p:spPr>
        <p:style>
          <a:lnRef idx="0"/>
          <a:fillRef idx="0"/>
          <a:effectRef idx="0"/>
          <a:fontRef idx="minor"/>
        </p:style>
      </p:sp>
      <p:sp>
        <p:nvSpPr>
          <p:cNvPr id="308" name="Freeform 12"/>
          <p:cNvSpPr/>
          <p:nvPr/>
        </p:nvSpPr>
        <p:spPr>
          <a:xfrm rot="5400000">
            <a:off x="15073200" y="1128600"/>
            <a:ext cx="1083600" cy="1083600"/>
          </a:xfrm>
          <a:custGeom>
            <a:avLst/>
            <a:gdLst/>
            <a:ahLst/>
            <a:rect l="l" t="t" r="r" b="b"/>
            <a:pathLst>
              <a:path w="1083809" h="1083809">
                <a:moveTo>
                  <a:pt x="0" y="0"/>
                </a:moveTo>
                <a:lnTo>
                  <a:pt x="1083809" y="0"/>
                </a:lnTo>
                <a:lnTo>
                  <a:pt x="1083809" y="1083809"/>
                </a:lnTo>
                <a:lnTo>
                  <a:pt x="0" y="1083809"/>
                </a:lnTo>
                <a:lnTo>
                  <a:pt x="0" y="0"/>
                </a:lnTo>
                <a:close/>
              </a:path>
            </a:pathLst>
          </a:custGeom>
          <a:blipFill rotWithShape="0">
            <a:blip r:embed="rId5"/>
            <a:srcRect/>
            <a:stretch/>
          </a:blipFill>
          <a:ln w="0">
            <a:noFill/>
          </a:ln>
        </p:spPr>
        <p:style>
          <a:lnRef idx="0"/>
          <a:fillRef idx="0"/>
          <a:effectRef idx="0"/>
          <a:fontRef idx="minor"/>
        </p:style>
      </p:sp>
      <p:sp>
        <p:nvSpPr>
          <p:cNvPr id="309" name="Freeform 13"/>
          <p:cNvSpPr/>
          <p:nvPr/>
        </p:nvSpPr>
        <p:spPr>
          <a:xfrm flipH="1" flipV="1" rot="5400000">
            <a:off x="12807360" y="4500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6"/>
            <a:srcRect/>
            <a:stretch/>
          </a:blipFill>
          <a:ln w="0">
            <a:noFill/>
          </a:ln>
        </p:spPr>
        <p:style>
          <a:lnRef idx="0"/>
          <a:fillRef idx="0"/>
          <a:effectRef idx="0"/>
          <a:fontRef idx="minor"/>
        </p:style>
      </p:sp>
      <p:sp>
        <p:nvSpPr>
          <p:cNvPr id="310" name="Freeform 14"/>
          <p:cNvSpPr/>
          <p:nvPr/>
        </p:nvSpPr>
        <p:spPr>
          <a:xfrm flipH="1" flipV="1" rot="10800000">
            <a:off x="12807360" y="1128960"/>
            <a:ext cx="1083600" cy="1083600"/>
          </a:xfrm>
          <a:custGeom>
            <a:avLst/>
            <a:gdLst/>
            <a:ahLst/>
            <a:rect l="l" t="t" r="r" b="b"/>
            <a:pathLst>
              <a:path w="1083809" h="1083809">
                <a:moveTo>
                  <a:pt x="1083809" y="1083809"/>
                </a:moveTo>
                <a:lnTo>
                  <a:pt x="0" y="1083809"/>
                </a:lnTo>
                <a:lnTo>
                  <a:pt x="0" y="0"/>
                </a:lnTo>
                <a:lnTo>
                  <a:pt x="1083809" y="0"/>
                </a:lnTo>
                <a:lnTo>
                  <a:pt x="1083809" y="1083809"/>
                </a:lnTo>
                <a:close/>
              </a:path>
            </a:pathLst>
          </a:custGeom>
          <a:blipFill rotWithShape="0">
            <a:blip r:embed="rId7"/>
            <a:srcRect/>
            <a:stretch/>
          </a:blipFill>
          <a:ln w="0">
            <a:noFill/>
          </a:ln>
        </p:spPr>
        <p:style>
          <a:lnRef idx="0"/>
          <a:fillRef idx="0"/>
          <a:effectRef idx="0"/>
          <a:fontRef idx="minor"/>
        </p:style>
      </p:sp>
      <p:sp>
        <p:nvSpPr>
          <p:cNvPr id="311" name="TextBox 15"/>
          <p:cNvSpPr/>
          <p:nvPr/>
        </p:nvSpPr>
        <p:spPr>
          <a:xfrm>
            <a:off x="8563680" y="3971880"/>
            <a:ext cx="8326080" cy="1187640"/>
          </a:xfrm>
          <a:prstGeom prst="rect">
            <a:avLst/>
          </a:prstGeom>
          <a:noFill/>
          <a:ln w="0">
            <a:noFill/>
          </a:ln>
        </p:spPr>
        <p:style>
          <a:lnRef idx="0"/>
          <a:fillRef idx="0"/>
          <a:effectRef idx="0"/>
          <a:fontRef idx="minor"/>
        </p:style>
        <p:txBody>
          <a:bodyPr lIns="0" rIns="0" tIns="0" bIns="0" anchor="t">
            <a:spAutoFit/>
          </a:bodyPr>
          <a:p>
            <a:pPr lvl="1" marL="560880" indent="-280080">
              <a:lnSpc>
                <a:spcPts val="3118"/>
              </a:lnSpc>
              <a:buClr>
                <a:srgbClr val="545454"/>
              </a:buClr>
              <a:buFont typeface="Arial"/>
              <a:buChar char="•"/>
            </a:pPr>
            <a:r>
              <a:rPr b="0" lang="en-US" sz="2550" spc="-1" strike="noStrike">
                <a:solidFill>
                  <a:srgbClr val="545454"/>
                </a:solidFill>
                <a:latin typeface="DM Sans"/>
              </a:rPr>
              <a:t>Per ogni test è stata applicata l’ottimizzazione degli iperparametri: selezione del modello</a:t>
            </a:r>
            <a:endParaRPr b="0" lang="en-GB" sz="2550" spc="-1" strike="noStrike">
              <a:latin typeface="Arial"/>
            </a:endParaRPr>
          </a:p>
          <a:p>
            <a:pPr marL="280800">
              <a:lnSpc>
                <a:spcPts val="3118"/>
              </a:lnSpc>
              <a:buNone/>
            </a:pPr>
            <a:r>
              <a:rPr b="0" lang="en-US" sz="2550" spc="-1" strike="noStrike">
                <a:solidFill>
                  <a:srgbClr val="545454"/>
                </a:solidFill>
                <a:latin typeface="DM Sans"/>
              </a:rPr>
              <a:t>   </a:t>
            </a:r>
            <a:r>
              <a:rPr b="0" lang="en-US" sz="2550" spc="-1" strike="noStrike">
                <a:solidFill>
                  <a:srgbClr val="545454"/>
                </a:solidFill>
                <a:latin typeface="DM Sans"/>
              </a:rPr>
              <a:t>(</a:t>
            </a:r>
            <a:r>
              <a:rPr b="0" lang="en-US" sz="2550" spc="-1" strike="noStrike">
                <a:solidFill>
                  <a:srgbClr val="545454"/>
                </a:solidFill>
                <a:latin typeface="DM Sans Bold"/>
              </a:rPr>
              <a:t>griglia di ricerca x 12 test</a:t>
            </a:r>
            <a:r>
              <a:rPr b="0" lang="en-US" sz="2550" spc="-1" strike="noStrike">
                <a:solidFill>
                  <a:srgbClr val="545454"/>
                </a:solidFill>
                <a:latin typeface="DM Sans"/>
              </a:rPr>
              <a:t>)</a:t>
            </a:r>
            <a:endParaRPr b="0" lang="en-GB" sz="2550" spc="-1" strike="noStrike">
              <a:latin typeface="Arial"/>
            </a:endParaRPr>
          </a:p>
        </p:txBody>
      </p:sp>
      <p:sp>
        <p:nvSpPr>
          <p:cNvPr id="312" name="TextBox 16"/>
          <p:cNvSpPr/>
          <p:nvPr/>
        </p:nvSpPr>
        <p:spPr>
          <a:xfrm>
            <a:off x="8563680" y="2800440"/>
            <a:ext cx="4785120" cy="1187640"/>
          </a:xfrm>
          <a:prstGeom prst="rect">
            <a:avLst/>
          </a:prstGeom>
          <a:noFill/>
          <a:ln w="0">
            <a:noFill/>
          </a:ln>
        </p:spPr>
        <p:style>
          <a:lnRef idx="0"/>
          <a:fillRef idx="0"/>
          <a:effectRef idx="0"/>
          <a:fontRef idx="minor"/>
        </p:style>
        <p:txBody>
          <a:bodyPr lIns="0" rIns="0" tIns="0" bIns="0" anchor="t">
            <a:spAutoFit/>
          </a:bodyPr>
          <a:p>
            <a:pPr lvl="1" marL="561240" indent="-280800">
              <a:lnSpc>
                <a:spcPts val="3118"/>
              </a:lnSpc>
              <a:buClr>
                <a:srgbClr val="545454"/>
              </a:buClr>
              <a:buFont typeface="Arial"/>
              <a:buChar char="•"/>
            </a:pPr>
            <a:r>
              <a:rPr b="0" lang="en-US" sz="2600" spc="-1" strike="noStrike">
                <a:solidFill>
                  <a:srgbClr val="545454"/>
                </a:solidFill>
                <a:latin typeface="DM Sans"/>
              </a:rPr>
              <a:t>I test sono stati condotti su</a:t>
            </a:r>
            <a:r>
              <a:rPr b="0" lang="en-US" sz="2600" spc="-1" strike="noStrike">
                <a:solidFill>
                  <a:srgbClr val="545454"/>
                </a:solidFill>
                <a:latin typeface="DM Sans Bold"/>
              </a:rPr>
              <a:t> tre</a:t>
            </a:r>
            <a:r>
              <a:rPr b="0" lang="en-US" sz="2600" spc="-1" strike="noStrike">
                <a:solidFill>
                  <a:srgbClr val="545454"/>
                </a:solidFill>
                <a:latin typeface="DM Sans"/>
              </a:rPr>
              <a:t> dataset (</a:t>
            </a:r>
            <a:r>
              <a:rPr b="0" lang="en-US" sz="2600" spc="-1" strike="noStrike">
                <a:solidFill>
                  <a:srgbClr val="545454"/>
                </a:solidFill>
                <a:latin typeface="DM Sans Bold"/>
              </a:rPr>
              <a:t>12</a:t>
            </a:r>
            <a:r>
              <a:rPr b="0" lang="en-US" sz="2600" spc="-1" strike="noStrike">
                <a:solidFill>
                  <a:srgbClr val="545454"/>
                </a:solidFill>
                <a:latin typeface="DM Sans"/>
              </a:rPr>
              <a:t> </a:t>
            </a:r>
            <a:r>
              <a:rPr b="0" lang="en-US" sz="2600" spc="-1" strike="noStrike">
                <a:solidFill>
                  <a:srgbClr val="545454"/>
                </a:solidFill>
                <a:latin typeface="DM Sans Bold"/>
              </a:rPr>
              <a:t>test totali</a:t>
            </a:r>
            <a:r>
              <a:rPr b="0" lang="en-US" sz="2600" spc="-1" strike="noStrike">
                <a:solidFill>
                  <a:srgbClr val="545454"/>
                </a:solidFill>
                <a:latin typeface="DM Sans"/>
              </a:rPr>
              <a:t>)</a:t>
            </a:r>
            <a:endParaRPr b="0" lang="en-GB" sz="26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0">
                                  <p:stCondLst>
                                    <p:cond delay="0"/>
                                  </p:stCondLst>
                                  <p:childTnLst>
                                    <p:set>
                                      <p:cBhvr>
                                        <p:cTn id="134" dur="1" fill="hold">
                                          <p:stCondLst>
                                            <p:cond delay="0"/>
                                          </p:stCondLst>
                                        </p:cTn>
                                        <p:tgtEl>
                                          <p:spTgt spid="299"/>
                                        </p:tgtEl>
                                        <p:attrNameLst>
                                          <p:attrName>style.visibility</p:attrName>
                                        </p:attrNameLst>
                                      </p:cBhvr>
                                      <p:to>
                                        <p:strVal val="visible"/>
                                      </p:to>
                                    </p:set>
                                    <p:animEffect filter="fade" transition="in">
                                      <p:cBhvr additive="repl">
                                        <p:cTn id="135" dur="500"/>
                                        <p:tgtEl>
                                          <p:spTgt spid="299"/>
                                        </p:tgtEl>
                                      </p:cBhvr>
                                    </p:animEffec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0">
                                  <p:stCondLst>
                                    <p:cond delay="0"/>
                                  </p:stCondLst>
                                  <p:childTnLst>
                                    <p:set>
                                      <p:cBhvr>
                                        <p:cTn id="139" dur="1" fill="hold">
                                          <p:stCondLst>
                                            <p:cond delay="0"/>
                                          </p:stCondLst>
                                        </p:cTn>
                                        <p:tgtEl>
                                          <p:spTgt spid="302"/>
                                        </p:tgtEl>
                                        <p:attrNameLst>
                                          <p:attrName>style.visibility</p:attrName>
                                        </p:attrNameLst>
                                      </p:cBhvr>
                                      <p:to>
                                        <p:strVal val="visible"/>
                                      </p:to>
                                    </p:set>
                                    <p:animEffect filter="fade" transition="in">
                                      <p:cBhvr additive="repl">
                                        <p:cTn id="140" dur="500"/>
                                        <p:tgtEl>
                                          <p:spTgt spid="302"/>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0">
                                  <p:stCondLst>
                                    <p:cond delay="0"/>
                                  </p:stCondLst>
                                  <p:childTnLst>
                                    <p:set>
                                      <p:cBhvr>
                                        <p:cTn id="144" dur="1" fill="hold">
                                          <p:stCondLst>
                                            <p:cond delay="0"/>
                                          </p:stCondLst>
                                        </p:cTn>
                                        <p:tgtEl>
                                          <p:spTgt spid="303"/>
                                        </p:tgtEl>
                                        <p:attrNameLst>
                                          <p:attrName>style.visibility</p:attrName>
                                        </p:attrNameLst>
                                      </p:cBhvr>
                                      <p:to>
                                        <p:strVal val="visible"/>
                                      </p:to>
                                    </p:set>
                                    <p:animEffect filter="fade" transition="in">
                                      <p:cBhvr additive="repl">
                                        <p:cTn id="145"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DAF5qmr3GZU</dc:identifier>
  <dc:language>en-GB</dc:language>
  <cp:lastModifiedBy/>
  <dcterms:modified xsi:type="dcterms:W3CDTF">2024-01-24T15:31:36Z</dcterms:modified>
  <cp:revision>671</cp:revision>
  <dc:subject/>
  <dc:title>05-Basic-Attilio-tesi-presentazione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Personalizzato</vt:lpwstr>
  </property>
  <property fmtid="{D5CDD505-2E9C-101B-9397-08002B2CF9AE}" pid="4" name="Slides">
    <vt:i4>24</vt:i4>
  </property>
</Properties>
</file>